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1" roundtripDataSignature="AMtx7mhfPmhOuMRd3w/jQninSWyr3Kr0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66" name="Google Shape;266;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67" name="Google Shape;26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02" name="Google Shape;30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Câu trả lời : Bài TĐN số 1 : “Chiếc đèn ông sao”</a:t>
            </a:r>
            <a:endParaRPr/>
          </a:p>
        </p:txBody>
      </p:sp>
      <p:sp>
        <p:nvSpPr>
          <p:cNvPr id="304" name="Google Shape;304;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1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30" name="Google Shape;33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Câu trả lời : “Trở về Su-ri-en-tô”</a:t>
            </a:r>
            <a:endParaRPr/>
          </a:p>
        </p:txBody>
      </p:sp>
      <p:sp>
        <p:nvSpPr>
          <p:cNvPr id="332" name="Google Shape;332;p1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4" name="Google Shape;394;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Câu trả lời : Giọng la thứ hòa thanh. Nhạc Ba Lan </a:t>
            </a:r>
            <a:endParaRPr/>
          </a:p>
        </p:txBody>
      </p:sp>
      <p:sp>
        <p:nvSpPr>
          <p:cNvPr id="395" name="Google Shape;395;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1" name="Google Shape;411;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Câu trả lời : “ Chim hót đầu xuân “</a:t>
            </a:r>
            <a:endParaRPr/>
          </a:p>
        </p:txBody>
      </p:sp>
      <p:sp>
        <p:nvSpPr>
          <p:cNvPr id="412" name="Google Shape;412;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7" name="Shape 67"/>
        <p:cNvGrpSpPr/>
        <p:nvPr/>
      </p:nvGrpSpPr>
      <p:grpSpPr>
        <a:xfrm>
          <a:off x="0" y="0"/>
          <a:ext cx="0" cy="0"/>
          <a:chOff x="0" y="0"/>
          <a:chExt cx="0" cy="0"/>
        </a:xfrm>
      </p:grpSpPr>
      <p:sp>
        <p:nvSpPr>
          <p:cNvPr id="68" name="Google Shape;68;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0" name="Google Shape;70;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1" name="Google Shape;71;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2" name="Google Shape;72;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3" name="Google Shape;73;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6" name="Shape 76"/>
        <p:cNvGrpSpPr/>
        <p:nvPr/>
      </p:nvGrpSpPr>
      <p:grpSpPr>
        <a:xfrm>
          <a:off x="0" y="0"/>
          <a:ext cx="0" cy="0"/>
          <a:chOff x="0" y="0"/>
          <a:chExt cx="0" cy="0"/>
        </a:xfrm>
      </p:grpSpPr>
      <p:sp>
        <p:nvSpPr>
          <p:cNvPr id="77" name="Google Shape;77;p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 name="Google Shape;78;p3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9" name="Google Shape;79;p3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80" name="Google Shape;80;p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3" name="Shape 83"/>
        <p:cNvGrpSpPr/>
        <p:nvPr/>
      </p:nvGrpSpPr>
      <p:grpSpPr>
        <a:xfrm>
          <a:off x="0" y="0"/>
          <a:ext cx="0" cy="0"/>
          <a:chOff x="0" y="0"/>
          <a:chExt cx="0" cy="0"/>
        </a:xfrm>
      </p:grpSpPr>
      <p:sp>
        <p:nvSpPr>
          <p:cNvPr id="84" name="Google Shape;84;p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6" name="Google Shape;86;p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 name="Shape 21"/>
        <p:cNvGrpSpPr/>
        <p:nvPr/>
      </p:nvGrpSpPr>
      <p:grpSpPr>
        <a:xfrm>
          <a:off x="0" y="0"/>
          <a:ext cx="0" cy="0"/>
          <a:chOff x="0" y="0"/>
          <a:chExt cx="0" cy="0"/>
        </a:xfrm>
      </p:grpSpPr>
      <p:sp>
        <p:nvSpPr>
          <p:cNvPr id="22" name="Google Shape;22;p2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3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3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8" name="Google Shape;28;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Only">
  <p:cSld name="OBJECT_ONLY">
    <p:spTree>
      <p:nvGrpSpPr>
        <p:cNvPr id="31" name="Shape 31"/>
        <p:cNvGrpSpPr/>
        <p:nvPr/>
      </p:nvGrpSpPr>
      <p:grpSpPr>
        <a:xfrm>
          <a:off x="0" y="0"/>
          <a:ext cx="0" cy="0"/>
          <a:chOff x="0" y="0"/>
          <a:chExt cx="0" cy="0"/>
        </a:xfrm>
      </p:grpSpPr>
      <p:sp>
        <p:nvSpPr>
          <p:cNvPr id="32" name="Google Shape;32;p31"/>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6" name="Shape 36"/>
        <p:cNvGrpSpPr/>
        <p:nvPr/>
      </p:nvGrpSpPr>
      <p:grpSpPr>
        <a:xfrm>
          <a:off x="0" y="0"/>
          <a:ext cx="0" cy="0"/>
          <a:chOff x="0" y="0"/>
          <a:chExt cx="0" cy="0"/>
        </a:xfrm>
      </p:grpSpPr>
      <p:sp>
        <p:nvSpPr>
          <p:cNvPr id="37" name="Google Shape;37;p3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3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2" name="Shape 42"/>
        <p:cNvGrpSpPr/>
        <p:nvPr/>
      </p:nvGrpSpPr>
      <p:grpSpPr>
        <a:xfrm>
          <a:off x="0" y="0"/>
          <a:ext cx="0" cy="0"/>
          <a:chOff x="0" y="0"/>
          <a:chExt cx="0" cy="0"/>
        </a:xfrm>
      </p:grpSpPr>
      <p:sp>
        <p:nvSpPr>
          <p:cNvPr id="43" name="Google Shape;43;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33"/>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8" name="Shape 48"/>
        <p:cNvGrpSpPr/>
        <p:nvPr/>
      </p:nvGrpSpPr>
      <p:grpSpPr>
        <a:xfrm>
          <a:off x="0" y="0"/>
          <a:ext cx="0" cy="0"/>
          <a:chOff x="0" y="0"/>
          <a:chExt cx="0" cy="0"/>
        </a:xfrm>
      </p:grpSpPr>
      <p:sp>
        <p:nvSpPr>
          <p:cNvPr id="49" name="Google Shape;49;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3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51" name="Google Shape;51;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2" name="Google Shape;52;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5" name="Shape 55"/>
        <p:cNvGrpSpPr/>
        <p:nvPr/>
      </p:nvGrpSpPr>
      <p:grpSpPr>
        <a:xfrm>
          <a:off x="0" y="0"/>
          <a:ext cx="0" cy="0"/>
          <a:chOff x="0" y="0"/>
          <a:chExt cx="0" cy="0"/>
        </a:xfrm>
      </p:grpSpPr>
      <p:sp>
        <p:nvSpPr>
          <p:cNvPr id="56" name="Google Shape;56;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8" name="Google Shape;58;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9" name="Google Shape;59;p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2" name="Shape 62"/>
        <p:cNvGrpSpPr/>
        <p:nvPr/>
      </p:nvGrpSpPr>
      <p:grpSpPr>
        <a:xfrm>
          <a:off x="0" y="0"/>
          <a:ext cx="0" cy="0"/>
          <a:chOff x="0" y="0"/>
          <a:chExt cx="0" cy="0"/>
        </a:xfrm>
      </p:grpSpPr>
      <p:sp>
        <p:nvSpPr>
          <p:cNvPr id="63" name="Google Shape;63;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2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0" r="0" t="0"/>
          <a:stretch/>
        </p:blipFill>
        <p:spPr>
          <a:xfrm>
            <a:off x="457200" y="457200"/>
            <a:ext cx="8382000" cy="3048000"/>
          </a:xfrm>
          <a:prstGeom prst="rect">
            <a:avLst/>
          </a:prstGeom>
          <a:noFill/>
          <a:ln>
            <a:noFill/>
          </a:ln>
        </p:spPr>
      </p:pic>
      <p:pic>
        <p:nvPicPr>
          <p:cNvPr id="94" name="Google Shape;94;p2"/>
          <p:cNvPicPr preferRelativeResize="0"/>
          <p:nvPr/>
        </p:nvPicPr>
        <p:blipFill rotWithShape="1">
          <a:blip r:embed="rId4">
            <a:alphaModFix/>
          </a:blip>
          <a:srcRect b="0" l="0" r="0" t="0"/>
          <a:stretch/>
        </p:blipFill>
        <p:spPr>
          <a:xfrm>
            <a:off x="457200" y="3505200"/>
            <a:ext cx="8382000" cy="3200400"/>
          </a:xfrm>
          <a:prstGeom prst="rect">
            <a:avLst/>
          </a:prstGeom>
          <a:noFill/>
          <a:ln>
            <a:noFill/>
          </a:ln>
        </p:spPr>
      </p:pic>
      <p:sp>
        <p:nvSpPr>
          <p:cNvPr id="95" name="Google Shape;95;p2"/>
          <p:cNvSpPr txBox="1"/>
          <p:nvPr/>
        </p:nvSpPr>
        <p:spPr>
          <a:xfrm>
            <a:off x="2438400" y="76200"/>
            <a:ext cx="37338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TUỔI HỒNG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B0F0">
            <a:alpha val="49803"/>
          </a:srgbClr>
        </a:solidFill>
      </p:bgPr>
    </p:bg>
    <p:spTree>
      <p:nvGrpSpPr>
        <p:cNvPr id="219" name="Shape 219"/>
        <p:cNvGrpSpPr/>
        <p:nvPr/>
      </p:nvGrpSpPr>
      <p:grpSpPr>
        <a:xfrm>
          <a:off x="0" y="0"/>
          <a:ext cx="0" cy="0"/>
          <a:chOff x="0" y="0"/>
          <a:chExt cx="0" cy="0"/>
        </a:xfrm>
      </p:grpSpPr>
      <p:grpSp>
        <p:nvGrpSpPr>
          <p:cNvPr id="220" name="Google Shape;220;p11"/>
          <p:cNvGrpSpPr/>
          <p:nvPr/>
        </p:nvGrpSpPr>
        <p:grpSpPr>
          <a:xfrm>
            <a:off x="1447800" y="838200"/>
            <a:ext cx="6172200" cy="5943600"/>
            <a:chOff x="912" y="336"/>
            <a:chExt cx="3888" cy="3696"/>
          </a:xfrm>
        </p:grpSpPr>
        <p:sp>
          <p:nvSpPr>
            <p:cNvPr id="221" name="Google Shape;221;p11"/>
            <p:cNvSpPr/>
            <p:nvPr/>
          </p:nvSpPr>
          <p:spPr>
            <a:xfrm>
              <a:off x="912" y="336"/>
              <a:ext cx="3888" cy="3696"/>
            </a:xfrm>
            <a:prstGeom prst="flowChartConnector">
              <a:avLst/>
            </a:prstGeom>
            <a:noFill/>
            <a:ln cap="flat" cmpd="sng" w="171450">
              <a:solidFill>
                <a:srgbClr val="224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222" name="Google Shape;222;p11"/>
            <p:cNvCxnSpPr/>
            <p:nvPr/>
          </p:nvCxnSpPr>
          <p:spPr>
            <a:xfrm flipH="1">
              <a:off x="3552" y="720"/>
              <a:ext cx="144" cy="240"/>
            </a:xfrm>
            <a:prstGeom prst="straightConnector1">
              <a:avLst/>
            </a:prstGeom>
            <a:noFill/>
            <a:ln cap="flat" cmpd="sng" w="212725">
              <a:solidFill>
                <a:srgbClr val="C00000"/>
              </a:solidFill>
              <a:prstDash val="solid"/>
              <a:miter lim="800000"/>
              <a:headEnd len="med" w="med" type="none"/>
              <a:tailEnd len="med" w="med" type="triangle"/>
            </a:ln>
          </p:spPr>
        </p:cxnSp>
      </p:grpSp>
      <p:grpSp>
        <p:nvGrpSpPr>
          <p:cNvPr id="223" name="Google Shape;223;p11"/>
          <p:cNvGrpSpPr/>
          <p:nvPr/>
        </p:nvGrpSpPr>
        <p:grpSpPr>
          <a:xfrm rot="-1980000">
            <a:off x="2203236" y="1566569"/>
            <a:ext cx="4660905" cy="4516020"/>
            <a:chOff x="1365" y="753"/>
            <a:chExt cx="2888" cy="2845"/>
          </a:xfrm>
        </p:grpSpPr>
        <p:sp>
          <p:nvSpPr>
            <p:cNvPr id="224" name="Google Shape;224;p11"/>
            <p:cNvSpPr/>
            <p:nvPr/>
          </p:nvSpPr>
          <p:spPr>
            <a:xfrm rot="1980000">
              <a:off x="2825" y="862"/>
              <a:ext cx="720" cy="1423"/>
            </a:xfrm>
            <a:prstGeom prst="flowChartMerge">
              <a:avLst/>
            </a:prstGeom>
            <a:solidFill>
              <a:srgbClr val="FFFF66"/>
            </a:solidFill>
            <a:ln cap="flat" cmpd="sng" w="9525">
              <a:solidFill>
                <a:srgbClr val="00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Arial"/>
                <a:buNone/>
              </a:pPr>
              <a:r>
                <a:rPr b="0" i="0" lang="en-US" sz="3200" u="none">
                  <a:solidFill>
                    <a:srgbClr val="0000FF"/>
                  </a:solidFill>
                  <a:latin typeface="Arial"/>
                  <a:ea typeface="Arial"/>
                  <a:cs typeface="Arial"/>
                  <a:sym typeface="Arial"/>
                </a:rPr>
                <a:t>900</a:t>
              </a:r>
              <a:endParaRPr/>
            </a:p>
          </p:txBody>
        </p:sp>
        <p:sp>
          <p:nvSpPr>
            <p:cNvPr id="225" name="Google Shape;225;p11"/>
            <p:cNvSpPr/>
            <p:nvPr/>
          </p:nvSpPr>
          <p:spPr>
            <a:xfrm rot="3720000">
              <a:off x="3103" y="1159"/>
              <a:ext cx="668" cy="1381"/>
            </a:xfrm>
            <a:prstGeom prst="flowChartMerge">
              <a:avLst/>
            </a:prstGeom>
            <a:solidFill>
              <a:srgbClr val="0000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txBox="1"/>
            <p:nvPr/>
          </p:nvSpPr>
          <p:spPr>
            <a:xfrm rot="9120000">
              <a:off x="3394" y="1511"/>
              <a:ext cx="690"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1000</a:t>
              </a:r>
              <a:endParaRPr/>
            </a:p>
          </p:txBody>
        </p:sp>
        <p:sp>
          <p:nvSpPr>
            <p:cNvPr id="227" name="Google Shape;227;p11"/>
            <p:cNvSpPr/>
            <p:nvPr/>
          </p:nvSpPr>
          <p:spPr>
            <a:xfrm rot="5340000">
              <a:off x="3199" y="1486"/>
              <a:ext cx="667" cy="1428"/>
            </a:xfrm>
            <a:prstGeom prst="flowChartMerge">
              <a:avLst/>
            </a:prstGeom>
            <a:solidFill>
              <a:srgbClr val="800080"/>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
            <p:cNvSpPr txBox="1"/>
            <p:nvPr/>
          </p:nvSpPr>
          <p:spPr>
            <a:xfrm rot="10740000">
              <a:off x="3508" y="2016"/>
              <a:ext cx="714" cy="33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800</a:t>
              </a:r>
              <a:endParaRPr/>
            </a:p>
          </p:txBody>
        </p:sp>
        <p:sp>
          <p:nvSpPr>
            <p:cNvPr id="229" name="Google Shape;229;p11"/>
            <p:cNvSpPr/>
            <p:nvPr/>
          </p:nvSpPr>
          <p:spPr>
            <a:xfrm rot="7140000">
              <a:off x="3100" y="1852"/>
              <a:ext cx="667" cy="1381"/>
            </a:xfrm>
            <a:prstGeom prst="flowChartMerge">
              <a:avLst/>
            </a:prstGeom>
            <a:solidFill>
              <a:srgbClr val="00FF00"/>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txBox="1"/>
            <p:nvPr/>
          </p:nvSpPr>
          <p:spPr>
            <a:xfrm rot="-9060000">
              <a:off x="3390" y="2541"/>
              <a:ext cx="690"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900</a:t>
              </a:r>
              <a:endParaRPr/>
            </a:p>
          </p:txBody>
        </p:sp>
        <p:sp>
          <p:nvSpPr>
            <p:cNvPr id="231" name="Google Shape;231;p11"/>
            <p:cNvSpPr/>
            <p:nvPr/>
          </p:nvSpPr>
          <p:spPr>
            <a:xfrm rot="9000000">
              <a:off x="2827" y="2143"/>
              <a:ext cx="714" cy="1368"/>
            </a:xfrm>
            <a:prstGeom prst="flowChartMerge">
              <a:avLst/>
            </a:prstGeom>
            <a:solidFill>
              <a:srgbClr val="FFCC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700</a:t>
              </a:r>
              <a:endParaRPr/>
            </a:p>
          </p:txBody>
        </p:sp>
        <p:sp>
          <p:nvSpPr>
            <p:cNvPr id="232" name="Google Shape;232;p11"/>
            <p:cNvSpPr/>
            <p:nvPr/>
          </p:nvSpPr>
          <p:spPr>
            <a:xfrm rot="120000">
              <a:off x="2446" y="766"/>
              <a:ext cx="762" cy="1383"/>
            </a:xfrm>
            <a:prstGeom prst="flowChartMerge">
              <a:avLst/>
            </a:prstGeom>
            <a:solidFill>
              <a:srgbClr val="FF00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800</a:t>
              </a:r>
              <a:endParaRPr/>
            </a:p>
          </p:txBody>
        </p:sp>
        <p:sp>
          <p:nvSpPr>
            <p:cNvPr id="233" name="Google Shape;233;p11"/>
            <p:cNvSpPr/>
            <p:nvPr/>
          </p:nvSpPr>
          <p:spPr>
            <a:xfrm rot="-1800000">
              <a:off x="2056" y="855"/>
              <a:ext cx="762" cy="1407"/>
            </a:xfrm>
            <a:prstGeom prst="flowChartMerge">
              <a:avLst/>
            </a:prstGeom>
            <a:solidFill>
              <a:srgbClr val="0000FF"/>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900</a:t>
              </a:r>
              <a:endParaRPr/>
            </a:p>
          </p:txBody>
        </p:sp>
        <p:sp>
          <p:nvSpPr>
            <p:cNvPr id="234" name="Google Shape;234;p11"/>
            <p:cNvSpPr/>
            <p:nvPr/>
          </p:nvSpPr>
          <p:spPr>
            <a:xfrm rot="-3720000">
              <a:off x="1798" y="1135"/>
              <a:ext cx="715" cy="1380"/>
            </a:xfrm>
            <a:prstGeom prst="flowChartMerge">
              <a:avLst/>
            </a:prstGeom>
            <a:solidFill>
              <a:srgbClr val="996633"/>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
            <p:cNvSpPr txBox="1"/>
            <p:nvPr/>
          </p:nvSpPr>
          <p:spPr>
            <a:xfrm rot="1680000">
              <a:off x="1483" y="1474"/>
              <a:ext cx="690" cy="35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1000</a:t>
              </a:r>
              <a:endParaRPr/>
            </a:p>
          </p:txBody>
        </p:sp>
        <p:sp>
          <p:nvSpPr>
            <p:cNvPr id="236" name="Google Shape;236;p11"/>
            <p:cNvSpPr/>
            <p:nvPr/>
          </p:nvSpPr>
          <p:spPr>
            <a:xfrm rot="-5460000">
              <a:off x="1720" y="1520"/>
              <a:ext cx="668" cy="1333"/>
            </a:xfrm>
            <a:prstGeom prst="flowChartMerge">
              <a:avLst/>
            </a:prstGeom>
            <a:solidFill>
              <a:srgbClr val="CCFF33"/>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txBox="1"/>
            <p:nvPr/>
          </p:nvSpPr>
          <p:spPr>
            <a:xfrm rot="-60000">
              <a:off x="1368" y="2005"/>
              <a:ext cx="666"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800</a:t>
              </a:r>
              <a:endParaRPr/>
            </a:p>
          </p:txBody>
        </p:sp>
        <p:sp>
          <p:nvSpPr>
            <p:cNvPr id="238" name="Google Shape;238;p11"/>
            <p:cNvSpPr/>
            <p:nvPr/>
          </p:nvSpPr>
          <p:spPr>
            <a:xfrm rot="-7320000">
              <a:off x="1837" y="1864"/>
              <a:ext cx="668" cy="1333"/>
            </a:xfrm>
            <a:prstGeom prst="flowChartMerge">
              <a:avLst/>
            </a:prstGeom>
            <a:solidFill>
              <a:srgbClr val="00FF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1"/>
            <p:cNvSpPr txBox="1"/>
            <p:nvPr/>
          </p:nvSpPr>
          <p:spPr>
            <a:xfrm rot="-1920000">
              <a:off x="1543" y="2526"/>
              <a:ext cx="667"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900</a:t>
              </a:r>
              <a:endParaRPr/>
            </a:p>
          </p:txBody>
        </p:sp>
        <p:sp>
          <p:nvSpPr>
            <p:cNvPr id="240" name="Google Shape;240;p11"/>
            <p:cNvSpPr/>
            <p:nvPr/>
          </p:nvSpPr>
          <p:spPr>
            <a:xfrm rot="-9000000">
              <a:off x="2105" y="2123"/>
              <a:ext cx="666" cy="1335"/>
            </a:xfrm>
            <a:prstGeom prst="flowChartMerge">
              <a:avLst/>
            </a:prstGeom>
            <a:solidFill>
              <a:srgbClr val="99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1000</a:t>
              </a:r>
              <a:endParaRPr/>
            </a:p>
          </p:txBody>
        </p:sp>
        <p:sp>
          <p:nvSpPr>
            <p:cNvPr id="241" name="Google Shape;241;p11"/>
            <p:cNvSpPr/>
            <p:nvPr/>
          </p:nvSpPr>
          <p:spPr>
            <a:xfrm rot="10800000">
              <a:off x="2424" y="2246"/>
              <a:ext cx="744" cy="1335"/>
            </a:xfrm>
            <a:prstGeom prst="flowChartMerg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800</a:t>
              </a:r>
              <a:endParaRPr/>
            </a:p>
          </p:txBody>
        </p:sp>
        <p:sp>
          <p:nvSpPr>
            <p:cNvPr id="242" name="Google Shape;242;p11"/>
            <p:cNvSpPr/>
            <p:nvPr/>
          </p:nvSpPr>
          <p:spPr>
            <a:xfrm rot="240000">
              <a:off x="2628" y="2008"/>
              <a:ext cx="381" cy="381"/>
            </a:xfrm>
            <a:prstGeom prst="flowChartConnector">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243" name="Google Shape;243;p11"/>
            <p:cNvCxnSpPr/>
            <p:nvPr/>
          </p:nvCxnSpPr>
          <p:spPr>
            <a:xfrm>
              <a:off x="2112" y="2928"/>
              <a:ext cx="384" cy="240"/>
            </a:xfrm>
            <a:prstGeom prst="straightConnector1">
              <a:avLst/>
            </a:prstGeom>
            <a:noFill/>
            <a:ln cap="flat" cmpd="sng" w="9525">
              <a:solidFill>
                <a:srgbClr val="9900FF"/>
              </a:solidFill>
              <a:prstDash val="solid"/>
              <a:miter lim="800000"/>
              <a:headEnd len="med" w="med" type="none"/>
              <a:tailEnd len="med" w="med" type="none"/>
            </a:ln>
          </p:spPr>
        </p:cxnSp>
      </p:grpSp>
      <p:sp>
        <p:nvSpPr>
          <p:cNvPr id="244" name="Google Shape;244;p11"/>
          <p:cNvSpPr txBox="1"/>
          <p:nvPr/>
        </p:nvSpPr>
        <p:spPr>
          <a:xfrm>
            <a:off x="2800350" y="4457700"/>
            <a:ext cx="18415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xsgs_9001" id="245" name="Google Shape;245;p11"/>
          <p:cNvPicPr preferRelativeResize="0"/>
          <p:nvPr/>
        </p:nvPicPr>
        <p:blipFill rotWithShape="1">
          <a:blip r:embed="rId3">
            <a:alphaModFix/>
          </a:blip>
          <a:srcRect b="0" l="0" r="0" t="0"/>
          <a:stretch/>
        </p:blipFill>
        <p:spPr>
          <a:xfrm>
            <a:off x="7010400" y="1066800"/>
            <a:ext cx="2133600" cy="5715000"/>
          </a:xfrm>
          <a:prstGeom prst="rect">
            <a:avLst/>
          </a:prstGeom>
          <a:noFill/>
          <a:ln>
            <a:noFill/>
          </a:ln>
        </p:spPr>
      </p:pic>
      <p:pic>
        <p:nvPicPr>
          <p:cNvPr descr="xsgs_9001" id="246" name="Google Shape;246;p11"/>
          <p:cNvPicPr preferRelativeResize="0"/>
          <p:nvPr/>
        </p:nvPicPr>
        <p:blipFill rotWithShape="1">
          <a:blip r:embed="rId3">
            <a:alphaModFix/>
          </a:blip>
          <a:srcRect b="0" l="0" r="0" t="0"/>
          <a:stretch/>
        </p:blipFill>
        <p:spPr>
          <a:xfrm>
            <a:off x="-212725" y="990600"/>
            <a:ext cx="2133600" cy="5715000"/>
          </a:xfrm>
          <a:prstGeom prst="rect">
            <a:avLst/>
          </a:prstGeom>
          <a:noFill/>
          <a:ln>
            <a:noFill/>
          </a:ln>
        </p:spPr>
      </p:pic>
      <p:sp>
        <p:nvSpPr>
          <p:cNvPr id="247" name="Google Shape;247;p11"/>
          <p:cNvSpPr/>
          <p:nvPr/>
        </p:nvSpPr>
        <p:spPr>
          <a:xfrm>
            <a:off x="8235950" y="1936750"/>
            <a:ext cx="603250" cy="565150"/>
          </a:xfrm>
          <a:prstGeom prst="ellipse">
            <a:avLst/>
          </a:prstGeom>
          <a:solidFill>
            <a:srgbClr val="92D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3</a:t>
            </a:r>
            <a:endParaRPr/>
          </a:p>
        </p:txBody>
      </p:sp>
      <p:sp>
        <p:nvSpPr>
          <p:cNvPr id="248" name="Google Shape;248;p11"/>
          <p:cNvSpPr/>
          <p:nvPr/>
        </p:nvSpPr>
        <p:spPr>
          <a:xfrm>
            <a:off x="552450" y="2789237"/>
            <a:ext cx="603250" cy="565150"/>
          </a:xfrm>
          <a:prstGeom prst="ellipse">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4</a:t>
            </a:r>
            <a:endParaRPr/>
          </a:p>
        </p:txBody>
      </p:sp>
      <p:sp>
        <p:nvSpPr>
          <p:cNvPr id="249" name="Google Shape;249;p11"/>
          <p:cNvSpPr/>
          <p:nvPr/>
        </p:nvSpPr>
        <p:spPr>
          <a:xfrm>
            <a:off x="8534400" y="6477000"/>
            <a:ext cx="609600" cy="381000"/>
          </a:xfrm>
          <a:custGeom>
            <a:rect b="b" l="l" r="r" t="t"/>
            <a:pathLst>
              <a:path extrusionOk="0" h="120000" w="120000">
                <a:moveTo>
                  <a:pt x="0" y="0"/>
                </a:moveTo>
                <a:lnTo>
                  <a:pt x="120000" y="0"/>
                </a:lnTo>
                <a:lnTo>
                  <a:pt x="120000" y="120000"/>
                </a:lnTo>
                <a:lnTo>
                  <a:pt x="0" y="120000"/>
                </a:lnTo>
                <a:close/>
                <a:moveTo>
                  <a:pt x="74063" y="60000"/>
                </a:moveTo>
                <a:lnTo>
                  <a:pt x="31875" y="15000"/>
                </a:lnTo>
                <a:lnTo>
                  <a:pt x="31875" y="105000"/>
                </a:lnTo>
                <a:close/>
                <a:moveTo>
                  <a:pt x="81094" y="15000"/>
                </a:moveTo>
                <a:lnTo>
                  <a:pt x="88125" y="15000"/>
                </a:lnTo>
                <a:lnTo>
                  <a:pt x="88125" y="105000"/>
                </a:lnTo>
                <a:lnTo>
                  <a:pt x="81094" y="105000"/>
                </a:lnTo>
                <a:close/>
              </a:path>
              <a:path extrusionOk="0" fill="darken" h="120000" w="120000">
                <a:moveTo>
                  <a:pt x="74063" y="60000"/>
                </a:moveTo>
                <a:lnTo>
                  <a:pt x="31875" y="15000"/>
                </a:lnTo>
                <a:lnTo>
                  <a:pt x="31875" y="105000"/>
                </a:lnTo>
                <a:close/>
                <a:moveTo>
                  <a:pt x="81094" y="15000"/>
                </a:moveTo>
                <a:lnTo>
                  <a:pt x="88125" y="15000"/>
                </a:lnTo>
                <a:lnTo>
                  <a:pt x="88125" y="105000"/>
                </a:lnTo>
                <a:lnTo>
                  <a:pt x="81094" y="105000"/>
                </a:lnTo>
                <a:close/>
              </a:path>
              <a:path extrusionOk="0" fill="none" h="120000" w="120000">
                <a:moveTo>
                  <a:pt x="74063" y="60000"/>
                </a:moveTo>
                <a:lnTo>
                  <a:pt x="31875" y="105000"/>
                </a:lnTo>
                <a:lnTo>
                  <a:pt x="31875" y="15000"/>
                </a:lnTo>
                <a:close/>
                <a:moveTo>
                  <a:pt x="81094" y="15000"/>
                </a:moveTo>
                <a:lnTo>
                  <a:pt x="88125" y="15000"/>
                </a:lnTo>
                <a:lnTo>
                  <a:pt x="88125" y="105000"/>
                </a:lnTo>
                <a:lnTo>
                  <a:pt x="81094" y="10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0" name="Google Shape;250;p11"/>
          <p:cNvSpPr txBox="1"/>
          <p:nvPr/>
        </p:nvSpPr>
        <p:spPr>
          <a:xfrm>
            <a:off x="1981200" y="76200"/>
            <a:ext cx="5715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Arial"/>
              <a:buNone/>
            </a:pPr>
            <a:r>
              <a:rPr b="1" i="0" lang="en-US" sz="2800" u="none">
                <a:solidFill>
                  <a:srgbClr val="0000CC"/>
                </a:solidFill>
                <a:latin typeface="Arial"/>
                <a:ea typeface="Arial"/>
                <a:cs typeface="Arial"/>
                <a:sym typeface="Arial"/>
              </a:rPr>
              <a:t>TRÒ CHƠI VÒNG QUAY KÌ DIỆU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7"/>
                                        </p:tgtEl>
                                      </p:cBhvr>
                                    </p:animEffect>
                                    <p:set>
                                      <p:cBhvr>
                                        <p:cTn dur="1" fill="hold">
                                          <p:stCondLst>
                                            <p:cond delay="500"/>
                                          </p:stCondLst>
                                        </p:cTn>
                                        <p:tgtEl>
                                          <p:spTgt spid="2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8">
                                            <p:txEl>
                                              <p:pRg end="0" st="0"/>
                                            </p:txEl>
                                          </p:spTgt>
                                        </p:tgtEl>
                                      </p:cBhvr>
                                    </p:animEffect>
                                    <p:set>
                                      <p:cBhvr>
                                        <p:cTn dur="1" fill="hold">
                                          <p:stCondLst>
                                            <p:cond delay="500"/>
                                          </p:stCondLst>
                                        </p:cTn>
                                        <p:tgtEl>
                                          <p:spTgt spid="248">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8"/>
                                        </p:tgtEl>
                                      </p:cBhvr>
                                    </p:animEffect>
                                    <p:set>
                                      <p:cBhvr>
                                        <p:cTn dur="1" fill="hold">
                                          <p:stCondLst>
                                            <p:cond delay="500"/>
                                          </p:stCondLst>
                                        </p:cTn>
                                        <p:tgtEl>
                                          <p:spTgt spid="2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12"/>
          <p:cNvSpPr txBox="1"/>
          <p:nvPr/>
        </p:nvSpPr>
        <p:spPr>
          <a:xfrm>
            <a:off x="0" y="5330825"/>
            <a:ext cx="233362" cy="304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 </a:t>
            </a:r>
            <a:endParaRPr/>
          </a:p>
        </p:txBody>
      </p:sp>
      <p:sp>
        <p:nvSpPr>
          <p:cNvPr id="256" name="Google Shape;256;p12"/>
          <p:cNvSpPr/>
          <p:nvPr/>
        </p:nvSpPr>
        <p:spPr>
          <a:xfrm>
            <a:off x="8534400" y="6400800"/>
            <a:ext cx="609600" cy="457200"/>
          </a:xfrm>
          <a:custGeom>
            <a:rect b="b" l="l" r="r" t="t"/>
            <a:pathLst>
              <a:path extrusionOk="0" h="120000" w="120000">
                <a:moveTo>
                  <a:pt x="0" y="0"/>
                </a:moveTo>
                <a:lnTo>
                  <a:pt x="120000" y="0"/>
                </a:lnTo>
                <a:lnTo>
                  <a:pt x="120000" y="120000"/>
                </a:lnTo>
                <a:lnTo>
                  <a:pt x="0" y="120000"/>
                </a:lnTo>
                <a:close/>
                <a:moveTo>
                  <a:pt x="43125" y="60000"/>
                </a:moveTo>
                <a:lnTo>
                  <a:pt x="93750" y="15000"/>
                </a:lnTo>
                <a:lnTo>
                  <a:pt x="93750" y="105000"/>
                </a:lnTo>
                <a:close/>
                <a:moveTo>
                  <a:pt x="34687" y="15000"/>
                </a:moveTo>
                <a:lnTo>
                  <a:pt x="26250" y="15000"/>
                </a:lnTo>
                <a:lnTo>
                  <a:pt x="26250" y="105000"/>
                </a:lnTo>
                <a:lnTo>
                  <a:pt x="34687" y="105000"/>
                </a:lnTo>
                <a:close/>
              </a:path>
              <a:path extrusionOk="0" fill="darken" h="120000" w="120000">
                <a:moveTo>
                  <a:pt x="43125" y="60000"/>
                </a:moveTo>
                <a:lnTo>
                  <a:pt x="93750" y="15000"/>
                </a:lnTo>
                <a:lnTo>
                  <a:pt x="93750" y="105000"/>
                </a:lnTo>
                <a:close/>
                <a:moveTo>
                  <a:pt x="34687" y="15000"/>
                </a:moveTo>
                <a:lnTo>
                  <a:pt x="26250" y="15000"/>
                </a:lnTo>
                <a:lnTo>
                  <a:pt x="26250" y="105000"/>
                </a:lnTo>
                <a:lnTo>
                  <a:pt x="34687" y="105000"/>
                </a:lnTo>
                <a:close/>
              </a:path>
              <a:path extrusionOk="0" fill="none" h="120000" w="120000">
                <a:moveTo>
                  <a:pt x="43125" y="60000"/>
                </a:moveTo>
                <a:lnTo>
                  <a:pt x="93750" y="15000"/>
                </a:lnTo>
                <a:lnTo>
                  <a:pt x="93750" y="105000"/>
                </a:lnTo>
                <a:close/>
                <a:moveTo>
                  <a:pt x="34687" y="15000"/>
                </a:moveTo>
                <a:lnTo>
                  <a:pt x="34687" y="105000"/>
                </a:lnTo>
                <a:lnTo>
                  <a:pt x="26250" y="105000"/>
                </a:lnTo>
                <a:lnTo>
                  <a:pt x="26250" y="1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7" name="Google Shape;257;p12"/>
          <p:cNvSpPr txBox="1"/>
          <p:nvPr/>
        </p:nvSpPr>
        <p:spPr>
          <a:xfrm>
            <a:off x="322262" y="1447800"/>
            <a:ext cx="8423275" cy="17541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Câu 3.  Cũng viết ở nhịp ¾ ở giọng la thứ, nhưng có âm bậc VII được # lên ½ cung ? Hãy cho biết bài TĐN số 3 được viết ở giọng gì? Nhạc của nước nào và đọc bài TĐN đó ?</a:t>
            </a:r>
            <a:endParaRPr/>
          </a:p>
        </p:txBody>
      </p:sp>
      <p:sp>
        <p:nvSpPr>
          <p:cNvPr id="258" name="Google Shape;258;p12"/>
          <p:cNvSpPr txBox="1"/>
          <p:nvPr/>
        </p:nvSpPr>
        <p:spPr>
          <a:xfrm>
            <a:off x="533400" y="3733800"/>
            <a:ext cx="80010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Câu trả lời : Giọng la thứ hòa thanh . Nhạc Ba Lan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Google Shape;263;p13"/>
          <p:cNvPicPr preferRelativeResize="0"/>
          <p:nvPr/>
        </p:nvPicPr>
        <p:blipFill rotWithShape="1">
          <a:blip r:embed="rId3">
            <a:alphaModFix/>
          </a:blip>
          <a:srcRect b="0" l="0" r="0" t="0"/>
          <a:stretch/>
        </p:blipFill>
        <p:spPr>
          <a:xfrm>
            <a:off x="304800" y="838200"/>
            <a:ext cx="8229600" cy="5248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B050">
            <a:alpha val="59607"/>
          </a:srgbClr>
        </a:solidFill>
      </p:bgPr>
    </p:bg>
    <p:spTree>
      <p:nvGrpSpPr>
        <p:cNvPr id="269" name="Shape 269"/>
        <p:cNvGrpSpPr/>
        <p:nvPr/>
      </p:nvGrpSpPr>
      <p:grpSpPr>
        <a:xfrm>
          <a:off x="0" y="0"/>
          <a:ext cx="0" cy="0"/>
          <a:chOff x="0" y="0"/>
          <a:chExt cx="0" cy="0"/>
        </a:xfrm>
      </p:grpSpPr>
      <p:grpSp>
        <p:nvGrpSpPr>
          <p:cNvPr id="270" name="Google Shape;270;p14"/>
          <p:cNvGrpSpPr/>
          <p:nvPr/>
        </p:nvGrpSpPr>
        <p:grpSpPr>
          <a:xfrm>
            <a:off x="1447800" y="838200"/>
            <a:ext cx="6172200" cy="5943600"/>
            <a:chOff x="912" y="336"/>
            <a:chExt cx="3888" cy="3696"/>
          </a:xfrm>
        </p:grpSpPr>
        <p:sp>
          <p:nvSpPr>
            <p:cNvPr id="271" name="Google Shape;271;p14"/>
            <p:cNvSpPr/>
            <p:nvPr/>
          </p:nvSpPr>
          <p:spPr>
            <a:xfrm>
              <a:off x="912" y="336"/>
              <a:ext cx="3888" cy="3696"/>
            </a:xfrm>
            <a:prstGeom prst="flowChartConnector">
              <a:avLst/>
            </a:prstGeom>
            <a:noFill/>
            <a:ln cap="flat" cmpd="sng" w="171450">
              <a:solidFill>
                <a:srgbClr val="224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272" name="Google Shape;272;p14"/>
            <p:cNvCxnSpPr/>
            <p:nvPr/>
          </p:nvCxnSpPr>
          <p:spPr>
            <a:xfrm flipH="1">
              <a:off x="3552" y="720"/>
              <a:ext cx="144" cy="240"/>
            </a:xfrm>
            <a:prstGeom prst="straightConnector1">
              <a:avLst/>
            </a:prstGeom>
            <a:noFill/>
            <a:ln cap="flat" cmpd="sng" w="212725">
              <a:solidFill>
                <a:srgbClr val="C00000"/>
              </a:solidFill>
              <a:prstDash val="solid"/>
              <a:miter lim="800000"/>
              <a:headEnd len="med" w="med" type="none"/>
              <a:tailEnd len="med" w="med" type="triangle"/>
            </a:ln>
          </p:spPr>
        </p:cxnSp>
      </p:grpSp>
      <p:grpSp>
        <p:nvGrpSpPr>
          <p:cNvPr id="273" name="Google Shape;273;p14"/>
          <p:cNvGrpSpPr/>
          <p:nvPr/>
        </p:nvGrpSpPr>
        <p:grpSpPr>
          <a:xfrm rot="-1980000">
            <a:off x="2203236" y="1566569"/>
            <a:ext cx="4660905" cy="4516020"/>
            <a:chOff x="1365" y="753"/>
            <a:chExt cx="2888" cy="2845"/>
          </a:xfrm>
        </p:grpSpPr>
        <p:sp>
          <p:nvSpPr>
            <p:cNvPr id="274" name="Google Shape;274;p14"/>
            <p:cNvSpPr/>
            <p:nvPr/>
          </p:nvSpPr>
          <p:spPr>
            <a:xfrm rot="1980000">
              <a:off x="2825" y="862"/>
              <a:ext cx="720" cy="1423"/>
            </a:xfrm>
            <a:prstGeom prst="flowChartMerge">
              <a:avLst/>
            </a:prstGeom>
            <a:solidFill>
              <a:srgbClr val="FFFF66"/>
            </a:solidFill>
            <a:ln cap="flat" cmpd="sng" w="9525">
              <a:solidFill>
                <a:srgbClr val="00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Arial"/>
                <a:buNone/>
              </a:pPr>
              <a:r>
                <a:rPr b="0" i="0" lang="en-US" sz="3200" u="none">
                  <a:solidFill>
                    <a:srgbClr val="0000FF"/>
                  </a:solidFill>
                  <a:latin typeface="Arial"/>
                  <a:ea typeface="Arial"/>
                  <a:cs typeface="Arial"/>
                  <a:sym typeface="Arial"/>
                </a:rPr>
                <a:t>900</a:t>
              </a:r>
              <a:endParaRPr/>
            </a:p>
          </p:txBody>
        </p:sp>
        <p:sp>
          <p:nvSpPr>
            <p:cNvPr id="275" name="Google Shape;275;p14"/>
            <p:cNvSpPr/>
            <p:nvPr/>
          </p:nvSpPr>
          <p:spPr>
            <a:xfrm rot="3720000">
              <a:off x="3103" y="1159"/>
              <a:ext cx="668" cy="1381"/>
            </a:xfrm>
            <a:prstGeom prst="flowChartMerge">
              <a:avLst/>
            </a:prstGeom>
            <a:solidFill>
              <a:srgbClr val="0000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txBox="1"/>
            <p:nvPr/>
          </p:nvSpPr>
          <p:spPr>
            <a:xfrm rot="9120000">
              <a:off x="3394" y="1511"/>
              <a:ext cx="690"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700</a:t>
              </a:r>
              <a:endParaRPr/>
            </a:p>
          </p:txBody>
        </p:sp>
        <p:sp>
          <p:nvSpPr>
            <p:cNvPr id="277" name="Google Shape;277;p14"/>
            <p:cNvSpPr/>
            <p:nvPr/>
          </p:nvSpPr>
          <p:spPr>
            <a:xfrm rot="5340000">
              <a:off x="3199" y="1486"/>
              <a:ext cx="667" cy="1428"/>
            </a:xfrm>
            <a:prstGeom prst="flowChartMerge">
              <a:avLst/>
            </a:prstGeom>
            <a:solidFill>
              <a:srgbClr val="FF0000"/>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txBox="1"/>
            <p:nvPr/>
          </p:nvSpPr>
          <p:spPr>
            <a:xfrm rot="10740000">
              <a:off x="3508" y="2016"/>
              <a:ext cx="714" cy="33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800</a:t>
              </a:r>
              <a:endParaRPr/>
            </a:p>
          </p:txBody>
        </p:sp>
        <p:sp>
          <p:nvSpPr>
            <p:cNvPr id="279" name="Google Shape;279;p14"/>
            <p:cNvSpPr/>
            <p:nvPr/>
          </p:nvSpPr>
          <p:spPr>
            <a:xfrm rot="7140000">
              <a:off x="3100" y="1852"/>
              <a:ext cx="667" cy="1381"/>
            </a:xfrm>
            <a:prstGeom prst="flowChartMerge">
              <a:avLst/>
            </a:prstGeom>
            <a:solidFill>
              <a:srgbClr val="00FF00"/>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txBox="1"/>
            <p:nvPr/>
          </p:nvSpPr>
          <p:spPr>
            <a:xfrm rot="-9060000">
              <a:off x="3390" y="2541"/>
              <a:ext cx="690"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900</a:t>
              </a:r>
              <a:endParaRPr/>
            </a:p>
          </p:txBody>
        </p:sp>
        <p:sp>
          <p:nvSpPr>
            <p:cNvPr id="281" name="Google Shape;281;p14"/>
            <p:cNvSpPr/>
            <p:nvPr/>
          </p:nvSpPr>
          <p:spPr>
            <a:xfrm rot="9000000">
              <a:off x="2827" y="2143"/>
              <a:ext cx="714" cy="1368"/>
            </a:xfrm>
            <a:prstGeom prst="flowChartMerge">
              <a:avLst/>
            </a:prstGeom>
            <a:solidFill>
              <a:srgbClr val="FFCC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700</a:t>
              </a:r>
              <a:endParaRPr/>
            </a:p>
          </p:txBody>
        </p:sp>
        <p:sp>
          <p:nvSpPr>
            <p:cNvPr id="282" name="Google Shape;282;p14"/>
            <p:cNvSpPr/>
            <p:nvPr/>
          </p:nvSpPr>
          <p:spPr>
            <a:xfrm rot="120000">
              <a:off x="2446" y="766"/>
              <a:ext cx="762" cy="1383"/>
            </a:xfrm>
            <a:prstGeom prst="flowChartMerge">
              <a:avLst/>
            </a:prstGeom>
            <a:solidFill>
              <a:srgbClr val="9900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1000</a:t>
              </a:r>
              <a:endParaRPr/>
            </a:p>
          </p:txBody>
        </p:sp>
        <p:sp>
          <p:nvSpPr>
            <p:cNvPr id="283" name="Google Shape;283;p14"/>
            <p:cNvSpPr/>
            <p:nvPr/>
          </p:nvSpPr>
          <p:spPr>
            <a:xfrm rot="-1800000">
              <a:off x="2056" y="855"/>
              <a:ext cx="762" cy="1407"/>
            </a:xfrm>
            <a:prstGeom prst="flowChartMerge">
              <a:avLst/>
            </a:prstGeom>
            <a:solidFill>
              <a:srgbClr val="0000FF"/>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700</a:t>
              </a:r>
              <a:endParaRPr/>
            </a:p>
          </p:txBody>
        </p:sp>
        <p:sp>
          <p:nvSpPr>
            <p:cNvPr id="284" name="Google Shape;284;p14"/>
            <p:cNvSpPr/>
            <p:nvPr/>
          </p:nvSpPr>
          <p:spPr>
            <a:xfrm rot="-3720000">
              <a:off x="1798" y="1135"/>
              <a:ext cx="715" cy="1380"/>
            </a:xfrm>
            <a:prstGeom prst="flowChartMerge">
              <a:avLst/>
            </a:prstGeom>
            <a:solidFill>
              <a:srgbClr val="996633"/>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txBox="1"/>
            <p:nvPr/>
          </p:nvSpPr>
          <p:spPr>
            <a:xfrm rot="1680000">
              <a:off x="1483" y="1474"/>
              <a:ext cx="690" cy="35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1000</a:t>
              </a:r>
              <a:endParaRPr/>
            </a:p>
          </p:txBody>
        </p:sp>
        <p:sp>
          <p:nvSpPr>
            <p:cNvPr id="286" name="Google Shape;286;p14"/>
            <p:cNvSpPr/>
            <p:nvPr/>
          </p:nvSpPr>
          <p:spPr>
            <a:xfrm rot="-5460000">
              <a:off x="1720" y="1520"/>
              <a:ext cx="668" cy="1333"/>
            </a:xfrm>
            <a:prstGeom prst="flowChartMerge">
              <a:avLst/>
            </a:prstGeom>
            <a:solidFill>
              <a:srgbClr val="CCFF33"/>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
            <p:cNvSpPr txBox="1"/>
            <p:nvPr/>
          </p:nvSpPr>
          <p:spPr>
            <a:xfrm rot="-60000">
              <a:off x="1368" y="2005"/>
              <a:ext cx="666"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800</a:t>
              </a:r>
              <a:endParaRPr/>
            </a:p>
          </p:txBody>
        </p:sp>
        <p:sp>
          <p:nvSpPr>
            <p:cNvPr id="288" name="Google Shape;288;p14"/>
            <p:cNvSpPr/>
            <p:nvPr/>
          </p:nvSpPr>
          <p:spPr>
            <a:xfrm rot="-7320000">
              <a:off x="1837" y="1864"/>
              <a:ext cx="668" cy="1333"/>
            </a:xfrm>
            <a:prstGeom prst="flowChartMerge">
              <a:avLst/>
            </a:prstGeom>
            <a:solidFill>
              <a:srgbClr val="00FF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4"/>
            <p:cNvSpPr txBox="1"/>
            <p:nvPr/>
          </p:nvSpPr>
          <p:spPr>
            <a:xfrm rot="-1920000">
              <a:off x="1543" y="2526"/>
              <a:ext cx="667"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900</a:t>
              </a:r>
              <a:endParaRPr/>
            </a:p>
          </p:txBody>
        </p:sp>
        <p:sp>
          <p:nvSpPr>
            <p:cNvPr id="290" name="Google Shape;290;p14"/>
            <p:cNvSpPr/>
            <p:nvPr/>
          </p:nvSpPr>
          <p:spPr>
            <a:xfrm rot="-9000000">
              <a:off x="2105" y="2123"/>
              <a:ext cx="666" cy="1335"/>
            </a:xfrm>
            <a:prstGeom prst="flowChartMerge">
              <a:avLst/>
            </a:prstGeom>
            <a:solidFill>
              <a:srgbClr val="99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1000</a:t>
              </a:r>
              <a:endParaRPr/>
            </a:p>
          </p:txBody>
        </p:sp>
        <p:sp>
          <p:nvSpPr>
            <p:cNvPr id="291" name="Google Shape;291;p14"/>
            <p:cNvSpPr/>
            <p:nvPr/>
          </p:nvSpPr>
          <p:spPr>
            <a:xfrm rot="10800000">
              <a:off x="2424" y="2246"/>
              <a:ext cx="744" cy="1335"/>
            </a:xfrm>
            <a:prstGeom prst="flowChartMerge">
              <a:avLst/>
            </a:prstGeom>
            <a:solidFill>
              <a:srgbClr val="FF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800</a:t>
              </a:r>
              <a:endParaRPr/>
            </a:p>
          </p:txBody>
        </p:sp>
        <p:sp>
          <p:nvSpPr>
            <p:cNvPr id="292" name="Google Shape;292;p14"/>
            <p:cNvSpPr/>
            <p:nvPr/>
          </p:nvSpPr>
          <p:spPr>
            <a:xfrm rot="240000">
              <a:off x="2628" y="2008"/>
              <a:ext cx="381" cy="381"/>
            </a:xfrm>
            <a:prstGeom prst="flowChartConnector">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293" name="Google Shape;293;p14"/>
            <p:cNvCxnSpPr/>
            <p:nvPr/>
          </p:nvCxnSpPr>
          <p:spPr>
            <a:xfrm>
              <a:off x="2112" y="2928"/>
              <a:ext cx="384" cy="240"/>
            </a:xfrm>
            <a:prstGeom prst="straightConnector1">
              <a:avLst/>
            </a:prstGeom>
            <a:noFill/>
            <a:ln cap="flat" cmpd="sng" w="9525">
              <a:solidFill>
                <a:srgbClr val="9900FF"/>
              </a:solidFill>
              <a:prstDash val="solid"/>
              <a:miter lim="800000"/>
              <a:headEnd len="med" w="med" type="none"/>
              <a:tailEnd len="med" w="med" type="none"/>
            </a:ln>
          </p:spPr>
        </p:cxnSp>
      </p:grpSp>
      <p:sp>
        <p:nvSpPr>
          <p:cNvPr id="294" name="Google Shape;294;p14"/>
          <p:cNvSpPr txBox="1"/>
          <p:nvPr/>
        </p:nvSpPr>
        <p:spPr>
          <a:xfrm>
            <a:off x="2800350" y="4457700"/>
            <a:ext cx="18415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xsgs_9001" id="295" name="Google Shape;295;p14"/>
          <p:cNvPicPr preferRelativeResize="0"/>
          <p:nvPr/>
        </p:nvPicPr>
        <p:blipFill rotWithShape="1">
          <a:blip r:embed="rId3">
            <a:alphaModFix/>
          </a:blip>
          <a:srcRect b="0" l="0" r="0" t="0"/>
          <a:stretch/>
        </p:blipFill>
        <p:spPr>
          <a:xfrm>
            <a:off x="7010400" y="1066800"/>
            <a:ext cx="2133600" cy="5715000"/>
          </a:xfrm>
          <a:prstGeom prst="rect">
            <a:avLst/>
          </a:prstGeom>
          <a:noFill/>
          <a:ln>
            <a:noFill/>
          </a:ln>
        </p:spPr>
      </p:pic>
      <p:pic>
        <p:nvPicPr>
          <p:cNvPr descr="xsgs_9001" id="296" name="Google Shape;296;p14"/>
          <p:cNvPicPr preferRelativeResize="0"/>
          <p:nvPr/>
        </p:nvPicPr>
        <p:blipFill rotWithShape="1">
          <a:blip r:embed="rId3">
            <a:alphaModFix/>
          </a:blip>
          <a:srcRect b="0" l="0" r="0" t="0"/>
          <a:stretch/>
        </p:blipFill>
        <p:spPr>
          <a:xfrm>
            <a:off x="-212725" y="990600"/>
            <a:ext cx="2133600" cy="5715000"/>
          </a:xfrm>
          <a:prstGeom prst="rect">
            <a:avLst/>
          </a:prstGeom>
          <a:noFill/>
          <a:ln>
            <a:noFill/>
          </a:ln>
        </p:spPr>
      </p:pic>
      <p:sp>
        <p:nvSpPr>
          <p:cNvPr id="297" name="Google Shape;297;p14"/>
          <p:cNvSpPr/>
          <p:nvPr/>
        </p:nvSpPr>
        <p:spPr>
          <a:xfrm>
            <a:off x="552450" y="2789237"/>
            <a:ext cx="603250" cy="565150"/>
          </a:xfrm>
          <a:prstGeom prst="ellipse">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4</a:t>
            </a:r>
            <a:endParaRPr/>
          </a:p>
        </p:txBody>
      </p:sp>
      <p:sp>
        <p:nvSpPr>
          <p:cNvPr id="298" name="Google Shape;298;p14"/>
          <p:cNvSpPr/>
          <p:nvPr/>
        </p:nvSpPr>
        <p:spPr>
          <a:xfrm>
            <a:off x="8534400" y="6477000"/>
            <a:ext cx="609600" cy="381000"/>
          </a:xfrm>
          <a:custGeom>
            <a:rect b="b" l="l" r="r" t="t"/>
            <a:pathLst>
              <a:path extrusionOk="0" h="120000" w="120000">
                <a:moveTo>
                  <a:pt x="0" y="0"/>
                </a:moveTo>
                <a:lnTo>
                  <a:pt x="120000" y="0"/>
                </a:lnTo>
                <a:lnTo>
                  <a:pt x="120000" y="120000"/>
                </a:lnTo>
                <a:lnTo>
                  <a:pt x="0" y="120000"/>
                </a:lnTo>
                <a:close/>
                <a:moveTo>
                  <a:pt x="74063" y="60000"/>
                </a:moveTo>
                <a:lnTo>
                  <a:pt x="31875" y="15000"/>
                </a:lnTo>
                <a:lnTo>
                  <a:pt x="31875" y="105000"/>
                </a:lnTo>
                <a:close/>
                <a:moveTo>
                  <a:pt x="81094" y="15000"/>
                </a:moveTo>
                <a:lnTo>
                  <a:pt x="88125" y="15000"/>
                </a:lnTo>
                <a:lnTo>
                  <a:pt x="88125" y="105000"/>
                </a:lnTo>
                <a:lnTo>
                  <a:pt x="81094" y="105000"/>
                </a:lnTo>
                <a:close/>
              </a:path>
              <a:path extrusionOk="0" fill="darken" h="120000" w="120000">
                <a:moveTo>
                  <a:pt x="74063" y="60000"/>
                </a:moveTo>
                <a:lnTo>
                  <a:pt x="31875" y="15000"/>
                </a:lnTo>
                <a:lnTo>
                  <a:pt x="31875" y="105000"/>
                </a:lnTo>
                <a:close/>
                <a:moveTo>
                  <a:pt x="81094" y="15000"/>
                </a:moveTo>
                <a:lnTo>
                  <a:pt x="88125" y="15000"/>
                </a:lnTo>
                <a:lnTo>
                  <a:pt x="88125" y="105000"/>
                </a:lnTo>
                <a:lnTo>
                  <a:pt x="81094" y="105000"/>
                </a:lnTo>
                <a:close/>
              </a:path>
              <a:path extrusionOk="0" fill="none" h="120000" w="120000">
                <a:moveTo>
                  <a:pt x="74063" y="60000"/>
                </a:moveTo>
                <a:lnTo>
                  <a:pt x="31875" y="105000"/>
                </a:lnTo>
                <a:lnTo>
                  <a:pt x="31875" y="15000"/>
                </a:lnTo>
                <a:close/>
                <a:moveTo>
                  <a:pt x="81094" y="15000"/>
                </a:moveTo>
                <a:lnTo>
                  <a:pt x="88125" y="15000"/>
                </a:lnTo>
                <a:lnTo>
                  <a:pt x="88125" y="105000"/>
                </a:lnTo>
                <a:lnTo>
                  <a:pt x="81094" y="10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9" name="Google Shape;299;p14"/>
          <p:cNvSpPr txBox="1"/>
          <p:nvPr/>
        </p:nvSpPr>
        <p:spPr>
          <a:xfrm>
            <a:off x="1981200" y="76200"/>
            <a:ext cx="5715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Arial"/>
              <a:buNone/>
            </a:pPr>
            <a:r>
              <a:rPr b="1" i="0" lang="en-US" sz="2800" u="none">
                <a:solidFill>
                  <a:srgbClr val="0000CC"/>
                </a:solidFill>
                <a:latin typeface="Arial"/>
                <a:ea typeface="Arial"/>
                <a:cs typeface="Arial"/>
                <a:sym typeface="Arial"/>
              </a:rPr>
              <a:t>TRÒ CHƠI VÒNG QUAY KÌ DIỆU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7">
                                            <p:txEl>
                                              <p:pRg end="0" st="0"/>
                                            </p:txEl>
                                          </p:spTgt>
                                        </p:tgtEl>
                                      </p:cBhvr>
                                    </p:animEffect>
                                    <p:set>
                                      <p:cBhvr>
                                        <p:cTn dur="1" fill="hold">
                                          <p:stCondLst>
                                            <p:cond delay="500"/>
                                          </p:stCondLst>
                                        </p:cTn>
                                        <p:tgtEl>
                                          <p:spTgt spid="297">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97"/>
                                        </p:tgtEl>
                                      </p:cBhvr>
                                    </p:animEffect>
                                    <p:set>
                                      <p:cBhvr>
                                        <p:cTn dur="1" fill="hold">
                                          <p:stCondLst>
                                            <p:cond delay="500"/>
                                          </p:stCondLst>
                                        </p:cTn>
                                        <p:tgtEl>
                                          <p:spTgt spid="29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15"/>
          <p:cNvSpPr txBox="1"/>
          <p:nvPr/>
        </p:nvSpPr>
        <p:spPr>
          <a:xfrm>
            <a:off x="0" y="5330825"/>
            <a:ext cx="233362" cy="3048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 </a:t>
            </a:r>
            <a:endParaRPr/>
          </a:p>
        </p:txBody>
      </p:sp>
      <p:sp>
        <p:nvSpPr>
          <p:cNvPr id="307" name="Google Shape;307;p15"/>
          <p:cNvSpPr/>
          <p:nvPr/>
        </p:nvSpPr>
        <p:spPr>
          <a:xfrm>
            <a:off x="8534400" y="6400800"/>
            <a:ext cx="609600" cy="457200"/>
          </a:xfrm>
          <a:custGeom>
            <a:rect b="b" l="l" r="r" t="t"/>
            <a:pathLst>
              <a:path extrusionOk="0" h="120000" w="120000">
                <a:moveTo>
                  <a:pt x="0" y="0"/>
                </a:moveTo>
                <a:lnTo>
                  <a:pt x="120000" y="0"/>
                </a:lnTo>
                <a:lnTo>
                  <a:pt x="120000" y="120000"/>
                </a:lnTo>
                <a:lnTo>
                  <a:pt x="0" y="120000"/>
                </a:lnTo>
                <a:close/>
                <a:moveTo>
                  <a:pt x="43125" y="60000"/>
                </a:moveTo>
                <a:lnTo>
                  <a:pt x="93750" y="15000"/>
                </a:lnTo>
                <a:lnTo>
                  <a:pt x="93750" y="105000"/>
                </a:lnTo>
                <a:close/>
                <a:moveTo>
                  <a:pt x="34687" y="15000"/>
                </a:moveTo>
                <a:lnTo>
                  <a:pt x="26250" y="15000"/>
                </a:lnTo>
                <a:lnTo>
                  <a:pt x="26250" y="105000"/>
                </a:lnTo>
                <a:lnTo>
                  <a:pt x="34687" y="105000"/>
                </a:lnTo>
                <a:close/>
              </a:path>
              <a:path extrusionOk="0" fill="darken" h="120000" w="120000">
                <a:moveTo>
                  <a:pt x="43125" y="60000"/>
                </a:moveTo>
                <a:lnTo>
                  <a:pt x="93750" y="15000"/>
                </a:lnTo>
                <a:lnTo>
                  <a:pt x="93750" y="105000"/>
                </a:lnTo>
                <a:close/>
                <a:moveTo>
                  <a:pt x="34687" y="15000"/>
                </a:moveTo>
                <a:lnTo>
                  <a:pt x="26250" y="15000"/>
                </a:lnTo>
                <a:lnTo>
                  <a:pt x="26250" y="105000"/>
                </a:lnTo>
                <a:lnTo>
                  <a:pt x="34687" y="105000"/>
                </a:lnTo>
                <a:close/>
              </a:path>
              <a:path extrusionOk="0" fill="none" h="120000" w="120000">
                <a:moveTo>
                  <a:pt x="43125" y="60000"/>
                </a:moveTo>
                <a:lnTo>
                  <a:pt x="93750" y="15000"/>
                </a:lnTo>
                <a:lnTo>
                  <a:pt x="93750" y="105000"/>
                </a:lnTo>
                <a:close/>
                <a:moveTo>
                  <a:pt x="34687" y="15000"/>
                </a:moveTo>
                <a:lnTo>
                  <a:pt x="34687" y="105000"/>
                </a:lnTo>
                <a:lnTo>
                  <a:pt x="26250" y="105000"/>
                </a:lnTo>
                <a:lnTo>
                  <a:pt x="26250" y="1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8" name="Google Shape;308;p15"/>
          <p:cNvSpPr txBox="1"/>
          <p:nvPr/>
        </p:nvSpPr>
        <p:spPr>
          <a:xfrm>
            <a:off x="381000" y="920750"/>
            <a:ext cx="8534400" cy="332422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Câu 4 : Bài TĐN được trích trong bài hát nổi tiếng của nhạc sĩ Nguyễn Đình Tấn được dùng làm nhạc hiệu của chương trình “Những bông hoa nhỏ” ( 1970 – 1995 ). Hãy cho biết tên và đọc bài TĐN đó? </a:t>
            </a:r>
            <a:endParaRPr/>
          </a:p>
        </p:txBody>
      </p:sp>
      <p:sp>
        <p:nvSpPr>
          <p:cNvPr id="309" name="Google Shape;309;p15"/>
          <p:cNvSpPr txBox="1"/>
          <p:nvPr/>
        </p:nvSpPr>
        <p:spPr>
          <a:xfrm>
            <a:off x="685800" y="4986337"/>
            <a:ext cx="552608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Câu trả lời : “Chim hót đầu xuân”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grpSp>
        <p:nvGrpSpPr>
          <p:cNvPr id="314" name="Google Shape;314;p16"/>
          <p:cNvGrpSpPr/>
          <p:nvPr/>
        </p:nvGrpSpPr>
        <p:grpSpPr>
          <a:xfrm>
            <a:off x="228600" y="609600"/>
            <a:ext cx="8305800" cy="5029200"/>
            <a:chOff x="336" y="672"/>
            <a:chExt cx="5232" cy="3168"/>
          </a:xfrm>
        </p:grpSpPr>
        <p:grpSp>
          <p:nvGrpSpPr>
            <p:cNvPr id="315" name="Google Shape;315;p16"/>
            <p:cNvGrpSpPr/>
            <p:nvPr/>
          </p:nvGrpSpPr>
          <p:grpSpPr>
            <a:xfrm>
              <a:off x="384" y="672"/>
              <a:ext cx="5184" cy="3168"/>
              <a:chOff x="384" y="672"/>
              <a:chExt cx="5184" cy="3168"/>
            </a:xfrm>
          </p:grpSpPr>
          <p:pic>
            <p:nvPicPr>
              <p:cNvPr id="316" name="Google Shape;316;p16"/>
              <p:cNvPicPr preferRelativeResize="0"/>
              <p:nvPr/>
            </p:nvPicPr>
            <p:blipFill rotWithShape="1">
              <a:blip r:embed="rId3">
                <a:alphaModFix/>
              </a:blip>
              <a:srcRect b="42707" l="1562" r="42187" t="11456"/>
              <a:stretch/>
            </p:blipFill>
            <p:spPr>
              <a:xfrm>
                <a:off x="384" y="672"/>
                <a:ext cx="5184" cy="3168"/>
              </a:xfrm>
              <a:prstGeom prst="rect">
                <a:avLst/>
              </a:prstGeom>
              <a:noFill/>
              <a:ln>
                <a:noFill/>
              </a:ln>
            </p:spPr>
          </p:pic>
          <p:sp>
            <p:nvSpPr>
              <p:cNvPr id="317" name="Google Shape;317;p16"/>
              <p:cNvSpPr txBox="1"/>
              <p:nvPr/>
            </p:nvSpPr>
            <p:spPr>
              <a:xfrm>
                <a:off x="432" y="1056"/>
                <a:ext cx="1632" cy="404"/>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18" name="Google Shape;318;p16"/>
            <p:cNvSpPr txBox="1"/>
            <p:nvPr/>
          </p:nvSpPr>
          <p:spPr>
            <a:xfrm>
              <a:off x="336" y="1046"/>
              <a:ext cx="1776" cy="44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322" name="Shape 322"/>
        <p:cNvGrpSpPr/>
        <p:nvPr/>
      </p:nvGrpSpPr>
      <p:grpSpPr>
        <a:xfrm>
          <a:off x="0" y="0"/>
          <a:ext cx="0" cy="0"/>
          <a:chOff x="0" y="0"/>
          <a:chExt cx="0" cy="0"/>
        </a:xfrm>
      </p:grpSpPr>
      <p:sp>
        <p:nvSpPr>
          <p:cNvPr id="323" name="Google Shape;323;p17"/>
          <p:cNvSpPr txBox="1"/>
          <p:nvPr/>
        </p:nvSpPr>
        <p:spPr>
          <a:xfrm>
            <a:off x="0" y="0"/>
            <a:ext cx="9144000" cy="31083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99"/>
              </a:buClr>
              <a:buSzPts val="2800"/>
              <a:buFont typeface="Times New Roman"/>
              <a:buNone/>
            </a:pPr>
            <a:r>
              <a:rPr b="1" i="0" lang="en-US" sz="2800" u="none">
                <a:solidFill>
                  <a:srgbClr val="000099"/>
                </a:solidFill>
                <a:latin typeface="Times New Roman"/>
                <a:ea typeface="Times New Roman"/>
                <a:cs typeface="Times New Roman"/>
                <a:sym typeface="Times New Roman"/>
              </a:rPr>
              <a:t>II – Âm nhạc thường thức :</a:t>
            </a:r>
            <a:endParaRPr/>
          </a:p>
          <a:p>
            <a:pPr indent="0" lvl="0" marL="0" marR="0" rtl="0" algn="ctr">
              <a:lnSpc>
                <a:spcPct val="100000"/>
              </a:lnSpc>
              <a:spcBef>
                <a:spcPts val="0"/>
              </a:spcBef>
              <a:spcAft>
                <a:spcPts val="0"/>
              </a:spcAft>
              <a:buClr>
                <a:srgbClr val="000099"/>
              </a:buClr>
              <a:buSzPts val="2800"/>
              <a:buFont typeface="Times New Roman"/>
              <a:buNone/>
            </a:pPr>
            <a:r>
              <a:rPr b="1" i="0" lang="en-US" sz="2800" u="none">
                <a:solidFill>
                  <a:srgbClr val="000099"/>
                </a:solidFill>
                <a:latin typeface="Times New Roman"/>
                <a:ea typeface="Times New Roman"/>
                <a:cs typeface="Times New Roman"/>
                <a:sym typeface="Times New Roman"/>
              </a:rPr>
              <a:t> Tìm hiểu về các nhạc sĩ </a:t>
            </a:r>
            <a:endParaRPr/>
          </a:p>
          <a:p>
            <a:pPr indent="-177800" lvl="0" marL="0" marR="0" rtl="0" algn="ctr">
              <a:lnSpc>
                <a:spcPct val="100000"/>
              </a:lnSpc>
              <a:spcBef>
                <a:spcPts val="0"/>
              </a:spcBef>
              <a:spcAft>
                <a:spcPts val="0"/>
              </a:spcAft>
              <a:buClr>
                <a:srgbClr val="000099"/>
              </a:buClr>
              <a:buSzPts val="2800"/>
              <a:buFont typeface="Times New Roman"/>
              <a:buChar char="-"/>
            </a:pPr>
            <a:r>
              <a:rPr b="1" i="0" lang="en-US" sz="2800" u="none">
                <a:solidFill>
                  <a:srgbClr val="000099"/>
                </a:solidFill>
                <a:latin typeface="Times New Roman"/>
                <a:ea typeface="Times New Roman"/>
                <a:cs typeface="Times New Roman"/>
                <a:sym typeface="Times New Roman"/>
              </a:rPr>
              <a:t>Trần Hoàn</a:t>
            </a:r>
            <a:endParaRPr/>
          </a:p>
          <a:p>
            <a:pPr indent="-177800" lvl="0" marL="0" marR="0" rtl="0" algn="ctr">
              <a:lnSpc>
                <a:spcPct val="100000"/>
              </a:lnSpc>
              <a:spcBef>
                <a:spcPts val="0"/>
              </a:spcBef>
              <a:spcAft>
                <a:spcPts val="0"/>
              </a:spcAft>
              <a:buClr>
                <a:srgbClr val="000099"/>
              </a:buClr>
              <a:buSzPts val="2800"/>
              <a:buFont typeface="Times New Roman"/>
              <a:buChar char="-"/>
            </a:pPr>
            <a:r>
              <a:rPr b="1" i="0" lang="en-US" sz="2800" u="none">
                <a:solidFill>
                  <a:srgbClr val="000099"/>
                </a:solidFill>
                <a:latin typeface="Times New Roman"/>
                <a:ea typeface="Times New Roman"/>
                <a:cs typeface="Times New Roman"/>
                <a:sym typeface="Times New Roman"/>
              </a:rPr>
              <a:t>Hoàng Vân</a:t>
            </a:r>
            <a:endParaRPr/>
          </a:p>
          <a:p>
            <a:pPr indent="-177800" lvl="0" marL="0" marR="0" rtl="0" algn="ctr">
              <a:lnSpc>
                <a:spcPct val="100000"/>
              </a:lnSpc>
              <a:spcBef>
                <a:spcPts val="0"/>
              </a:spcBef>
              <a:spcAft>
                <a:spcPts val="0"/>
              </a:spcAft>
              <a:buClr>
                <a:srgbClr val="000099"/>
              </a:buClr>
              <a:buSzPts val="2800"/>
              <a:buFont typeface="Times New Roman"/>
              <a:buChar char="-"/>
            </a:pPr>
            <a:r>
              <a:rPr b="1" i="0" lang="en-US" sz="2800" u="none">
                <a:solidFill>
                  <a:srgbClr val="000099"/>
                </a:solidFill>
                <a:latin typeface="Times New Roman"/>
                <a:ea typeface="Times New Roman"/>
                <a:cs typeface="Times New Roman"/>
                <a:sym typeface="Times New Roman"/>
              </a:rPr>
              <a:t>Phan Huỳnh Điểu </a:t>
            </a:r>
            <a:endParaRPr/>
          </a:p>
          <a:p>
            <a:pPr indent="0" lvl="0" marL="0" marR="0" rtl="0" algn="ctr">
              <a:lnSpc>
                <a:spcPct val="100000"/>
              </a:lnSpc>
              <a:spcBef>
                <a:spcPts val="0"/>
              </a:spcBef>
              <a:spcAft>
                <a:spcPts val="0"/>
              </a:spcAft>
              <a:buClr>
                <a:srgbClr val="000099"/>
              </a:buClr>
              <a:buSzPts val="2800"/>
              <a:buFont typeface="Times New Roman"/>
              <a:buNone/>
            </a:pPr>
            <a:r>
              <a:rPr b="1" i="0" lang="en-US" sz="2800" u="none">
                <a:solidFill>
                  <a:srgbClr val="000099"/>
                </a:solidFill>
                <a:latin typeface="Times New Roman"/>
                <a:ea typeface="Times New Roman"/>
                <a:cs typeface="Times New Roman"/>
                <a:sym typeface="Times New Roman"/>
              </a:rPr>
              <a:t>Các bài hát : “Một mùa xuân nho nhỏ” , “Hò kéo pháo” </a:t>
            </a:r>
            <a:endParaRPr/>
          </a:p>
          <a:p>
            <a:pPr indent="0" lvl="0" marL="0" marR="0" rtl="0" algn="ctr">
              <a:lnSpc>
                <a:spcPct val="100000"/>
              </a:lnSpc>
              <a:spcBef>
                <a:spcPts val="0"/>
              </a:spcBef>
              <a:spcAft>
                <a:spcPts val="0"/>
              </a:spcAft>
              <a:buClr>
                <a:srgbClr val="000099"/>
              </a:buClr>
              <a:buSzPts val="2800"/>
              <a:buFont typeface="Times New Roman"/>
              <a:buNone/>
            </a:pPr>
            <a:r>
              <a:rPr b="1" i="0" lang="en-US" sz="2800" u="none">
                <a:solidFill>
                  <a:srgbClr val="000099"/>
                </a:solidFill>
                <a:latin typeface="Times New Roman"/>
                <a:ea typeface="Times New Roman"/>
                <a:cs typeface="Times New Roman"/>
                <a:sym typeface="Times New Roman"/>
              </a:rPr>
              <a:t> “Bóng cây Kơ nia”</a:t>
            </a:r>
            <a:endParaRPr/>
          </a:p>
        </p:txBody>
      </p:sp>
      <p:sp>
        <p:nvSpPr>
          <p:cNvPr id="324" name="Google Shape;324;p17"/>
          <p:cNvSpPr txBox="1"/>
          <p:nvPr/>
        </p:nvSpPr>
        <p:spPr>
          <a:xfrm>
            <a:off x="3175" y="4254500"/>
            <a:ext cx="91440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Nhóm A : Nhạc sĩ Trần Hoàn và bài hát “Một mùa xuân nho nhỏ”</a:t>
            </a:r>
            <a:endParaRPr/>
          </a:p>
        </p:txBody>
      </p:sp>
      <p:sp>
        <p:nvSpPr>
          <p:cNvPr id="325" name="Google Shape;325;p17"/>
          <p:cNvSpPr txBox="1"/>
          <p:nvPr/>
        </p:nvSpPr>
        <p:spPr>
          <a:xfrm>
            <a:off x="-6350" y="4760912"/>
            <a:ext cx="91440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2400"/>
              <a:buFont typeface="Times New Roman"/>
              <a:buNone/>
            </a:pPr>
            <a:r>
              <a:rPr b="1" i="0" lang="en-US" sz="2400" u="none">
                <a:solidFill>
                  <a:srgbClr val="00B050"/>
                </a:solidFill>
                <a:latin typeface="Times New Roman"/>
                <a:ea typeface="Times New Roman"/>
                <a:cs typeface="Times New Roman"/>
                <a:sym typeface="Times New Roman"/>
              </a:rPr>
              <a:t>Nhóm B : Nhạc sĩ Hoàng Vân và bài hát “Hò kéo pháo”</a:t>
            </a:r>
            <a:endParaRPr/>
          </a:p>
        </p:txBody>
      </p:sp>
      <p:sp>
        <p:nvSpPr>
          <p:cNvPr id="326" name="Google Shape;326;p17"/>
          <p:cNvSpPr txBox="1"/>
          <p:nvPr/>
        </p:nvSpPr>
        <p:spPr>
          <a:xfrm>
            <a:off x="-6350" y="5257800"/>
            <a:ext cx="91440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Times New Roman"/>
              <a:buNone/>
            </a:pPr>
            <a:r>
              <a:rPr b="1" i="0" lang="en-US" sz="2400" u="none">
                <a:solidFill>
                  <a:srgbClr val="C00000"/>
                </a:solidFill>
                <a:latin typeface="Times New Roman"/>
                <a:ea typeface="Times New Roman"/>
                <a:cs typeface="Times New Roman"/>
                <a:sym typeface="Times New Roman"/>
              </a:rPr>
              <a:t>Nhóm C : Nhạc sĩ Phan Huỳnh Điểu và bài hát “Bóng cây Kơ nia”</a:t>
            </a:r>
            <a:endParaRPr/>
          </a:p>
        </p:txBody>
      </p:sp>
      <p:sp>
        <p:nvSpPr>
          <p:cNvPr id="327" name="Google Shape;327;p17"/>
          <p:cNvSpPr txBox="1"/>
          <p:nvPr/>
        </p:nvSpPr>
        <p:spPr>
          <a:xfrm>
            <a:off x="0" y="3160712"/>
            <a:ext cx="9137650" cy="9540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imes New Roman"/>
              <a:buNone/>
            </a:pPr>
            <a:r>
              <a:rPr b="0" i="1" lang="en-US" sz="2800" u="none">
                <a:solidFill>
                  <a:schemeClr val="dk1"/>
                </a:solidFill>
                <a:latin typeface="Times New Roman"/>
                <a:ea typeface="Times New Roman"/>
                <a:cs typeface="Times New Roman"/>
                <a:sym typeface="Times New Roman"/>
              </a:rPr>
              <a:t>Học sinh đại diện nhóm lên báo cáo phần chuẩn bị bài tìm hiểu về các nhạc sĩ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2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333" name="Shape 333"/>
        <p:cNvGrpSpPr/>
        <p:nvPr/>
      </p:nvGrpSpPr>
      <p:grpSpPr>
        <a:xfrm>
          <a:off x="0" y="0"/>
          <a:ext cx="0" cy="0"/>
          <a:chOff x="0" y="0"/>
          <a:chExt cx="0" cy="0"/>
        </a:xfrm>
      </p:grpSpPr>
      <p:sp>
        <p:nvSpPr>
          <p:cNvPr id="334" name="Google Shape;334;p18"/>
          <p:cNvSpPr/>
          <p:nvPr/>
        </p:nvSpPr>
        <p:spPr>
          <a:xfrm>
            <a:off x="685800" y="3886200"/>
            <a:ext cx="8001000" cy="2590800"/>
          </a:xfrm>
          <a:custGeom>
            <a:rect b="b" l="l" r="r" t="t"/>
            <a:pathLst>
              <a:path extrusionOk="0" h="43200" w="43200">
                <a:moveTo>
                  <a:pt x="3900" y="14370"/>
                </a:moveTo>
                <a:lnTo>
                  <a:pt x="3900" y="14370"/>
                </a:lnTo>
                <a:cubicBezTo>
                  <a:pt x="3728" y="12662"/>
                  <a:pt x="3914" y="10923"/>
                  <a:pt x="4435" y="9352"/>
                </a:cubicBezTo>
                <a:cubicBezTo>
                  <a:pt x="4956" y="7780"/>
                  <a:pt x="5791" y="6440"/>
                  <a:pt x="6845" y="5484"/>
                </a:cubicBezTo>
                <a:cubicBezTo>
                  <a:pt x="7898" y="4528"/>
                  <a:pt x="9129" y="3994"/>
                  <a:pt x="10395" y="3944"/>
                </a:cubicBezTo>
                <a:cubicBezTo>
                  <a:pt x="11661" y="3894"/>
                  <a:pt x="12912" y="4330"/>
                  <a:pt x="14005" y="5201"/>
                </a:cubicBezTo>
                <a:lnTo>
                  <a:pt x="14005" y="5202"/>
                </a:lnTo>
                <a:cubicBezTo>
                  <a:pt x="14394" y="4202"/>
                  <a:pt x="14950" y="3341"/>
                  <a:pt x="15627" y="2686"/>
                </a:cubicBezTo>
                <a:cubicBezTo>
                  <a:pt x="16304" y="2031"/>
                  <a:pt x="17084" y="1600"/>
                  <a:pt x="17904" y="1428"/>
                </a:cubicBezTo>
                <a:cubicBezTo>
                  <a:pt x="18725" y="1256"/>
                  <a:pt x="19564" y="1348"/>
                  <a:pt x="20354" y="1695"/>
                </a:cubicBezTo>
                <a:cubicBezTo>
                  <a:pt x="21144" y="2043"/>
                  <a:pt x="21864" y="2638"/>
                  <a:pt x="22456" y="3431"/>
                </a:cubicBezTo>
                <a:lnTo>
                  <a:pt x="22456" y="3432"/>
                </a:lnTo>
                <a:cubicBezTo>
                  <a:pt x="22787" y="2528"/>
                  <a:pt x="23281" y="1754"/>
                  <a:pt x="23892" y="1183"/>
                </a:cubicBezTo>
                <a:cubicBezTo>
                  <a:pt x="24504" y="612"/>
                  <a:pt x="25212" y="262"/>
                  <a:pt x="25950" y="167"/>
                </a:cubicBezTo>
                <a:cubicBezTo>
                  <a:pt x="26688" y="72"/>
                  <a:pt x="27432" y="234"/>
                  <a:pt x="28111" y="639"/>
                </a:cubicBezTo>
                <a:cubicBezTo>
                  <a:pt x="28790" y="1044"/>
                  <a:pt x="29383" y="1678"/>
                  <a:pt x="29832" y="2481"/>
                </a:cubicBezTo>
                <a:lnTo>
                  <a:pt x="29833" y="2481"/>
                </a:lnTo>
                <a:cubicBezTo>
                  <a:pt x="30428" y="1526"/>
                  <a:pt x="31211" y="822"/>
                  <a:pt x="32090" y="449"/>
                </a:cubicBezTo>
                <a:cubicBezTo>
                  <a:pt x="32969" y="77"/>
                  <a:pt x="33908" y="51"/>
                  <a:pt x="34798" y="375"/>
                </a:cubicBezTo>
                <a:cubicBezTo>
                  <a:pt x="35687" y="700"/>
                  <a:pt x="36490" y="1361"/>
                  <a:pt x="37113" y="2282"/>
                </a:cubicBezTo>
                <a:cubicBezTo>
                  <a:pt x="37737" y="3202"/>
                  <a:pt x="38154" y="4345"/>
                  <a:pt x="38318" y="5575"/>
                </a:cubicBezTo>
                <a:lnTo>
                  <a:pt x="38318" y="5576"/>
                </a:lnTo>
                <a:cubicBezTo>
                  <a:pt x="39053" y="5849"/>
                  <a:pt x="39738" y="6335"/>
                  <a:pt x="40325" y="7000"/>
                </a:cubicBezTo>
                <a:cubicBezTo>
                  <a:pt x="40912" y="7665"/>
                  <a:pt x="41387" y="8493"/>
                  <a:pt x="41719" y="9430"/>
                </a:cubicBezTo>
                <a:cubicBezTo>
                  <a:pt x="42050" y="10367"/>
                  <a:pt x="42231" y="11390"/>
                  <a:pt x="42248" y="12430"/>
                </a:cubicBezTo>
                <a:cubicBezTo>
                  <a:pt x="42265" y="13470"/>
                  <a:pt x="42119" y="14504"/>
                  <a:pt x="41818" y="15460"/>
                </a:cubicBezTo>
                <a:lnTo>
                  <a:pt x="41818" y="15460"/>
                </a:lnTo>
                <a:cubicBezTo>
                  <a:pt x="42538" y="16736"/>
                  <a:pt x="43001" y="18248"/>
                  <a:pt x="43159" y="19844"/>
                </a:cubicBezTo>
                <a:cubicBezTo>
                  <a:pt x="43317" y="21439"/>
                  <a:pt x="43165" y="23063"/>
                  <a:pt x="42719" y="24554"/>
                </a:cubicBezTo>
                <a:cubicBezTo>
                  <a:pt x="42272" y="26045"/>
                  <a:pt x="41547" y="27352"/>
                  <a:pt x="40614" y="28342"/>
                </a:cubicBezTo>
                <a:cubicBezTo>
                  <a:pt x="39682" y="29333"/>
                  <a:pt x="38575" y="29975"/>
                  <a:pt x="37404" y="30203"/>
                </a:cubicBezTo>
                <a:lnTo>
                  <a:pt x="37404" y="30203"/>
                </a:lnTo>
                <a:cubicBezTo>
                  <a:pt x="37395" y="31601"/>
                  <a:pt x="37113" y="32971"/>
                  <a:pt x="36586" y="34172"/>
                </a:cubicBezTo>
                <a:cubicBezTo>
                  <a:pt x="36059" y="35373"/>
                  <a:pt x="35305" y="36361"/>
                  <a:pt x="34404" y="37034"/>
                </a:cubicBezTo>
                <a:cubicBezTo>
                  <a:pt x="33503" y="37708"/>
                  <a:pt x="32486" y="38042"/>
                  <a:pt x="31458" y="38003"/>
                </a:cubicBezTo>
                <a:cubicBezTo>
                  <a:pt x="30430" y="37965"/>
                  <a:pt x="29428" y="37554"/>
                  <a:pt x="28555" y="36813"/>
                </a:cubicBezTo>
                <a:lnTo>
                  <a:pt x="28556" y="36813"/>
                </a:lnTo>
                <a:cubicBezTo>
                  <a:pt x="28185" y="38483"/>
                  <a:pt x="27474" y="39977"/>
                  <a:pt x="26506" y="41118"/>
                </a:cubicBezTo>
                <a:cubicBezTo>
                  <a:pt x="25538" y="42258"/>
                  <a:pt x="24352" y="43001"/>
                  <a:pt x="23087" y="43257"/>
                </a:cubicBezTo>
                <a:cubicBezTo>
                  <a:pt x="21821" y="43514"/>
                  <a:pt x="20528" y="43275"/>
                  <a:pt x="19359" y="42568"/>
                </a:cubicBezTo>
                <a:cubicBezTo>
                  <a:pt x="18189" y="41861"/>
                  <a:pt x="17191" y="40714"/>
                  <a:pt x="16480" y="39263"/>
                </a:cubicBezTo>
                <a:lnTo>
                  <a:pt x="16480" y="39264"/>
                </a:lnTo>
                <a:cubicBezTo>
                  <a:pt x="15599" y="39987"/>
                  <a:pt x="14622" y="40462"/>
                  <a:pt x="13605" y="40662"/>
                </a:cubicBezTo>
                <a:cubicBezTo>
                  <a:pt x="12588" y="40863"/>
                  <a:pt x="11552" y="40784"/>
                  <a:pt x="10558" y="40431"/>
                </a:cubicBezTo>
                <a:cubicBezTo>
                  <a:pt x="9564" y="40077"/>
                  <a:pt x="8631" y="39456"/>
                  <a:pt x="7815" y="38604"/>
                </a:cubicBezTo>
                <a:cubicBezTo>
                  <a:pt x="6998" y="37752"/>
                  <a:pt x="6315" y="36686"/>
                  <a:pt x="5804" y="35469"/>
                </a:cubicBezTo>
                <a:lnTo>
                  <a:pt x="5804" y="35470"/>
                </a:lnTo>
                <a:cubicBezTo>
                  <a:pt x="4916" y="35610"/>
                  <a:pt x="4018" y="35378"/>
                  <a:pt x="3231" y="34804"/>
                </a:cubicBezTo>
                <a:cubicBezTo>
                  <a:pt x="2444" y="34230"/>
                  <a:pt x="1806" y="33341"/>
                  <a:pt x="1404" y="32259"/>
                </a:cubicBezTo>
                <a:cubicBezTo>
                  <a:pt x="1001" y="31177"/>
                  <a:pt x="853" y="29952"/>
                  <a:pt x="980" y="28752"/>
                </a:cubicBezTo>
                <a:cubicBezTo>
                  <a:pt x="1106" y="27551"/>
                  <a:pt x="1502" y="26433"/>
                  <a:pt x="2112" y="25547"/>
                </a:cubicBezTo>
                <a:lnTo>
                  <a:pt x="2113" y="25548"/>
                </a:lnTo>
                <a:cubicBezTo>
                  <a:pt x="1322" y="24914"/>
                  <a:pt x="698" y="23955"/>
                  <a:pt x="330" y="22808"/>
                </a:cubicBezTo>
                <a:cubicBezTo>
                  <a:pt x="-37" y="21660"/>
                  <a:pt x="-131" y="20382"/>
                  <a:pt x="62" y="19158"/>
                </a:cubicBezTo>
                <a:cubicBezTo>
                  <a:pt x="256" y="17933"/>
                  <a:pt x="728" y="16823"/>
                  <a:pt x="1411" y="15988"/>
                </a:cubicBezTo>
                <a:cubicBezTo>
                  <a:pt x="2093" y="15152"/>
                  <a:pt x="2952" y="14633"/>
                  <a:pt x="3863" y="14504"/>
                </a:cubicBezTo>
                <a:close/>
              </a:path>
              <a:path extrusionOk="0" fill="none" h="43200" w="43200">
                <a:moveTo>
                  <a:pt x="4693" y="26177"/>
                </a:moveTo>
                <a:lnTo>
                  <a:pt x="4693" y="26177"/>
                </a:lnTo>
                <a:cubicBezTo>
                  <a:pt x="4473" y="26200"/>
                  <a:pt x="4253" y="26200"/>
                  <a:pt x="4033" y="26178"/>
                </a:cubicBezTo>
                <a:cubicBezTo>
                  <a:pt x="3814" y="26156"/>
                  <a:pt x="3596" y="26111"/>
                  <a:pt x="3381" y="26043"/>
                </a:cubicBezTo>
                <a:cubicBezTo>
                  <a:pt x="3167" y="25976"/>
                  <a:pt x="2957" y="25886"/>
                  <a:pt x="2752" y="25775"/>
                </a:cubicBezTo>
                <a:cubicBezTo>
                  <a:pt x="2548" y="25664"/>
                  <a:pt x="2349" y="25532"/>
                  <a:pt x="2160" y="25379"/>
                </a:cubicBezTo>
                <a:moveTo>
                  <a:pt x="6928" y="34899"/>
                </a:moveTo>
                <a:lnTo>
                  <a:pt x="6928" y="34899"/>
                </a:lnTo>
                <a:cubicBezTo>
                  <a:pt x="6839" y="34947"/>
                  <a:pt x="6749" y="34991"/>
                  <a:pt x="6658" y="35031"/>
                </a:cubicBezTo>
                <a:cubicBezTo>
                  <a:pt x="6567" y="35071"/>
                  <a:pt x="6475" y="35107"/>
                  <a:pt x="6383" y="35139"/>
                </a:cubicBezTo>
                <a:cubicBezTo>
                  <a:pt x="6290" y="35171"/>
                  <a:pt x="6197" y="35198"/>
                  <a:pt x="6103" y="35222"/>
                </a:cubicBezTo>
                <a:cubicBezTo>
                  <a:pt x="6009" y="35246"/>
                  <a:pt x="5914" y="35265"/>
                  <a:pt x="5820" y="35280"/>
                </a:cubicBezTo>
                <a:moveTo>
                  <a:pt x="16478" y="39090"/>
                </a:moveTo>
                <a:lnTo>
                  <a:pt x="16478" y="39090"/>
                </a:lnTo>
                <a:cubicBezTo>
                  <a:pt x="16410" y="38953"/>
                  <a:pt x="16346" y="38815"/>
                  <a:pt x="16285" y="38674"/>
                </a:cubicBezTo>
                <a:cubicBezTo>
                  <a:pt x="16224" y="38533"/>
                  <a:pt x="16165" y="38389"/>
                  <a:pt x="16109" y="38244"/>
                </a:cubicBezTo>
                <a:cubicBezTo>
                  <a:pt x="16053" y="38099"/>
                  <a:pt x="16001" y="37951"/>
                  <a:pt x="15951" y="37802"/>
                </a:cubicBezTo>
                <a:cubicBezTo>
                  <a:pt x="15901" y="37653"/>
                  <a:pt x="15853" y="37502"/>
                  <a:pt x="15809" y="37350"/>
                </a:cubicBezTo>
                <a:moveTo>
                  <a:pt x="28827" y="34751"/>
                </a:moveTo>
                <a:lnTo>
                  <a:pt x="28827" y="34751"/>
                </a:lnTo>
                <a:cubicBezTo>
                  <a:pt x="28817" y="34912"/>
                  <a:pt x="28804" y="35074"/>
                  <a:pt x="28788" y="35234"/>
                </a:cubicBezTo>
                <a:cubicBezTo>
                  <a:pt x="28772" y="35395"/>
                  <a:pt x="28752" y="35555"/>
                  <a:pt x="28730" y="35715"/>
                </a:cubicBezTo>
                <a:cubicBezTo>
                  <a:pt x="28708" y="35874"/>
                  <a:pt x="28683" y="36033"/>
                  <a:pt x="28654" y="36190"/>
                </a:cubicBezTo>
                <a:cubicBezTo>
                  <a:pt x="28626" y="36348"/>
                  <a:pt x="28594" y="36504"/>
                  <a:pt x="28560" y="36660"/>
                </a:cubicBezTo>
                <a:moveTo>
                  <a:pt x="34129" y="22954"/>
                </a:moveTo>
                <a:lnTo>
                  <a:pt x="34129" y="22954"/>
                </a:lnTo>
                <a:cubicBezTo>
                  <a:pt x="34617" y="23277"/>
                  <a:pt x="35070" y="23693"/>
                  <a:pt x="35473" y="24188"/>
                </a:cubicBezTo>
                <a:cubicBezTo>
                  <a:pt x="35876" y="24684"/>
                  <a:pt x="36226" y="25254"/>
                  <a:pt x="36513" y="25882"/>
                </a:cubicBezTo>
                <a:cubicBezTo>
                  <a:pt x="36799" y="26511"/>
                  <a:pt x="37019" y="27191"/>
                  <a:pt x="37166" y="27902"/>
                </a:cubicBezTo>
                <a:cubicBezTo>
                  <a:pt x="37312" y="28614"/>
                  <a:pt x="37385" y="29350"/>
                  <a:pt x="37380" y="30090"/>
                </a:cubicBezTo>
                <a:moveTo>
                  <a:pt x="41798" y="15354"/>
                </a:moveTo>
                <a:lnTo>
                  <a:pt x="41798" y="15354"/>
                </a:lnTo>
                <a:cubicBezTo>
                  <a:pt x="41717" y="15611"/>
                  <a:pt x="41625" y="15861"/>
                  <a:pt x="41523" y="16104"/>
                </a:cubicBezTo>
                <a:cubicBezTo>
                  <a:pt x="41421" y="16347"/>
                  <a:pt x="41309" y="16581"/>
                  <a:pt x="41187" y="16806"/>
                </a:cubicBezTo>
                <a:cubicBezTo>
                  <a:pt x="41066" y="17031"/>
                  <a:pt x="40934" y="17247"/>
                  <a:pt x="40795" y="17451"/>
                </a:cubicBezTo>
                <a:cubicBezTo>
                  <a:pt x="40655" y="17655"/>
                  <a:pt x="40506" y="17849"/>
                  <a:pt x="40350" y="18030"/>
                </a:cubicBezTo>
                <a:moveTo>
                  <a:pt x="38324" y="5426"/>
                </a:moveTo>
                <a:lnTo>
                  <a:pt x="38324" y="5426"/>
                </a:lnTo>
                <a:cubicBezTo>
                  <a:pt x="38337" y="5530"/>
                  <a:pt x="38349" y="5634"/>
                  <a:pt x="38359" y="5739"/>
                </a:cubicBezTo>
                <a:cubicBezTo>
                  <a:pt x="38370" y="5844"/>
                  <a:pt x="38378" y="5949"/>
                  <a:pt x="38384" y="6055"/>
                </a:cubicBezTo>
                <a:cubicBezTo>
                  <a:pt x="38391" y="6160"/>
                  <a:pt x="38395" y="6266"/>
                  <a:pt x="38398" y="6372"/>
                </a:cubicBezTo>
                <a:cubicBezTo>
                  <a:pt x="38400" y="6478"/>
                  <a:pt x="38401" y="6584"/>
                  <a:pt x="38400" y="6690"/>
                </a:cubicBezTo>
                <a:moveTo>
                  <a:pt x="29078" y="3952"/>
                </a:moveTo>
                <a:lnTo>
                  <a:pt x="29078" y="3952"/>
                </a:lnTo>
                <a:cubicBezTo>
                  <a:pt x="29125" y="3806"/>
                  <a:pt x="29176" y="3663"/>
                  <a:pt x="29231" y="3522"/>
                </a:cubicBezTo>
                <a:cubicBezTo>
                  <a:pt x="29285" y="3382"/>
                  <a:pt x="29344" y="3244"/>
                  <a:pt x="29406" y="3109"/>
                </a:cubicBezTo>
                <a:cubicBezTo>
                  <a:pt x="29468" y="2974"/>
                  <a:pt x="29533" y="2843"/>
                  <a:pt x="29602" y="2714"/>
                </a:cubicBezTo>
                <a:cubicBezTo>
                  <a:pt x="29672" y="2586"/>
                  <a:pt x="29744" y="2461"/>
                  <a:pt x="29820" y="2340"/>
                </a:cubicBezTo>
                <a:moveTo>
                  <a:pt x="22141" y="4720"/>
                </a:moveTo>
                <a:lnTo>
                  <a:pt x="22141" y="4720"/>
                </a:lnTo>
                <a:cubicBezTo>
                  <a:pt x="22160" y="4599"/>
                  <a:pt x="22181" y="4480"/>
                  <a:pt x="22206" y="4361"/>
                </a:cubicBezTo>
                <a:cubicBezTo>
                  <a:pt x="22231" y="4243"/>
                  <a:pt x="22258" y="4125"/>
                  <a:pt x="22288" y="4009"/>
                </a:cubicBezTo>
                <a:cubicBezTo>
                  <a:pt x="22318" y="3893"/>
                  <a:pt x="22351" y="3778"/>
                  <a:pt x="22386" y="3665"/>
                </a:cubicBezTo>
                <a:cubicBezTo>
                  <a:pt x="22421" y="3552"/>
                  <a:pt x="22459" y="3440"/>
                  <a:pt x="22500" y="3330"/>
                </a:cubicBezTo>
                <a:moveTo>
                  <a:pt x="14000" y="5192"/>
                </a:moveTo>
                <a:lnTo>
                  <a:pt x="14000" y="5192"/>
                </a:lnTo>
                <a:cubicBezTo>
                  <a:pt x="14117" y="5285"/>
                  <a:pt x="14233" y="5384"/>
                  <a:pt x="14346" y="5488"/>
                </a:cubicBezTo>
                <a:cubicBezTo>
                  <a:pt x="14460" y="5591"/>
                  <a:pt x="14571" y="5699"/>
                  <a:pt x="14679" y="5812"/>
                </a:cubicBezTo>
                <a:cubicBezTo>
                  <a:pt x="14788" y="5925"/>
                  <a:pt x="14894" y="6042"/>
                  <a:pt x="14997" y="6163"/>
                </a:cubicBezTo>
                <a:cubicBezTo>
                  <a:pt x="15101" y="6284"/>
                  <a:pt x="15202" y="6410"/>
                  <a:pt x="15299" y="6540"/>
                </a:cubicBezTo>
                <a:moveTo>
                  <a:pt x="4127" y="15789"/>
                </a:moveTo>
                <a:lnTo>
                  <a:pt x="4127" y="15789"/>
                </a:lnTo>
                <a:cubicBezTo>
                  <a:pt x="4101" y="15672"/>
                  <a:pt x="4077" y="15556"/>
                  <a:pt x="4055" y="15438"/>
                </a:cubicBezTo>
                <a:cubicBezTo>
                  <a:pt x="4032" y="15321"/>
                  <a:pt x="4012" y="15203"/>
                  <a:pt x="3993" y="15085"/>
                </a:cubicBezTo>
                <a:cubicBezTo>
                  <a:pt x="3974" y="14967"/>
                  <a:pt x="3957" y="14848"/>
                  <a:pt x="3941" y="14728"/>
                </a:cubicBezTo>
                <a:cubicBezTo>
                  <a:pt x="3926" y="14609"/>
                  <a:pt x="3912" y="14489"/>
                  <a:pt x="3900" y="14369"/>
                </a:cubicBezTo>
              </a:path>
            </a:pathLst>
          </a:custGeom>
          <a:solidFill>
            <a:srgbClr val="FDA1F2"/>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   Trò chơi “Hòa tấu các nhạc cụ”</a:t>
            </a:r>
            <a:endParaRPr/>
          </a:p>
        </p:txBody>
      </p:sp>
      <p:sp>
        <p:nvSpPr>
          <p:cNvPr id="335" name="Google Shape;335;p18"/>
          <p:cNvSpPr txBox="1"/>
          <p:nvPr/>
        </p:nvSpPr>
        <p:spPr>
          <a:xfrm>
            <a:off x="4762" y="228600"/>
            <a:ext cx="9144000" cy="28622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99"/>
              </a:buClr>
              <a:buSzPts val="3600"/>
              <a:buFont typeface="Times New Roman"/>
              <a:buNone/>
            </a:pPr>
            <a:r>
              <a:rPr b="1" i="0" lang="en-US" sz="3600" u="none">
                <a:solidFill>
                  <a:srgbClr val="000099"/>
                </a:solidFill>
                <a:latin typeface="Times New Roman"/>
                <a:ea typeface="Times New Roman"/>
                <a:cs typeface="Times New Roman"/>
                <a:sym typeface="Times New Roman"/>
              </a:rPr>
              <a:t>III – Ôn tập bốn bài hát </a:t>
            </a:r>
            <a:endParaRPr/>
          </a:p>
          <a:p>
            <a:pPr indent="0" lvl="0" marL="0" marR="0" rtl="0" algn="ctr">
              <a:lnSpc>
                <a:spcPct val="100000"/>
              </a:lnSpc>
              <a:spcBef>
                <a:spcPts val="0"/>
              </a:spcBef>
              <a:spcAft>
                <a:spcPts val="0"/>
              </a:spcAft>
              <a:buClr>
                <a:srgbClr val="000099"/>
              </a:buClr>
              <a:buSzPts val="3600"/>
              <a:buFont typeface="Times New Roman"/>
              <a:buNone/>
            </a:pPr>
            <a:r>
              <a:rPr b="1" i="0" lang="en-US" sz="3600" u="none">
                <a:solidFill>
                  <a:srgbClr val="000099"/>
                </a:solidFill>
                <a:latin typeface="Times New Roman"/>
                <a:ea typeface="Times New Roman"/>
                <a:cs typeface="Times New Roman"/>
                <a:sym typeface="Times New Roman"/>
              </a:rPr>
              <a:t> “Mùa thu ngày khai trường”  </a:t>
            </a:r>
            <a:endParaRPr/>
          </a:p>
          <a:p>
            <a:pPr indent="0" lvl="0" marL="0" marR="0" rtl="0" algn="ctr">
              <a:lnSpc>
                <a:spcPct val="100000"/>
              </a:lnSpc>
              <a:spcBef>
                <a:spcPts val="0"/>
              </a:spcBef>
              <a:spcAft>
                <a:spcPts val="0"/>
              </a:spcAft>
              <a:buClr>
                <a:srgbClr val="000099"/>
              </a:buClr>
              <a:buSzPts val="3600"/>
              <a:buFont typeface="Times New Roman"/>
              <a:buNone/>
            </a:pPr>
            <a:r>
              <a:rPr b="1" i="0" lang="en-US" sz="3600" u="none">
                <a:solidFill>
                  <a:srgbClr val="000099"/>
                </a:solidFill>
                <a:latin typeface="Times New Roman"/>
                <a:ea typeface="Times New Roman"/>
                <a:cs typeface="Times New Roman"/>
                <a:sym typeface="Times New Roman"/>
              </a:rPr>
              <a:t> “Lí dĩa bánh bò” </a:t>
            </a:r>
            <a:endParaRPr/>
          </a:p>
          <a:p>
            <a:pPr indent="0" lvl="0" marL="0" marR="0" rtl="0" algn="ctr">
              <a:lnSpc>
                <a:spcPct val="100000"/>
              </a:lnSpc>
              <a:spcBef>
                <a:spcPts val="0"/>
              </a:spcBef>
              <a:spcAft>
                <a:spcPts val="0"/>
              </a:spcAft>
              <a:buClr>
                <a:srgbClr val="000099"/>
              </a:buClr>
              <a:buSzPts val="3600"/>
              <a:buFont typeface="Times New Roman"/>
              <a:buNone/>
            </a:pPr>
            <a:r>
              <a:rPr b="1" i="0" lang="en-US" sz="3600" u="none">
                <a:solidFill>
                  <a:srgbClr val="000099"/>
                </a:solidFill>
                <a:latin typeface="Times New Roman"/>
                <a:ea typeface="Times New Roman"/>
                <a:cs typeface="Times New Roman"/>
                <a:sym typeface="Times New Roman"/>
              </a:rPr>
              <a:t>“Tuổi hồng” </a:t>
            </a:r>
            <a:endParaRPr/>
          </a:p>
          <a:p>
            <a:pPr indent="0" lvl="0" marL="0" marR="0" rtl="0" algn="ctr">
              <a:lnSpc>
                <a:spcPct val="100000"/>
              </a:lnSpc>
              <a:spcBef>
                <a:spcPts val="0"/>
              </a:spcBef>
              <a:spcAft>
                <a:spcPts val="0"/>
              </a:spcAft>
              <a:buClr>
                <a:srgbClr val="000099"/>
              </a:buClr>
              <a:buSzPts val="3600"/>
              <a:buFont typeface="Times New Roman"/>
              <a:buNone/>
            </a:pPr>
            <a:r>
              <a:rPr b="1" i="0" lang="en-US" sz="3600" u="none">
                <a:solidFill>
                  <a:srgbClr val="000099"/>
                </a:solidFill>
                <a:latin typeface="Times New Roman"/>
                <a:ea typeface="Times New Roman"/>
                <a:cs typeface="Times New Roman"/>
                <a:sym typeface="Times New Roman"/>
              </a:rPr>
              <a:t> “Hò ba lí”</a:t>
            </a:r>
            <a:endParaRPr/>
          </a:p>
        </p:txBody>
      </p:sp>
      <p:sp>
        <p:nvSpPr>
          <p:cNvPr id="336" name="Google Shape;336;p18"/>
          <p:cNvSpPr txBox="1"/>
          <p:nvPr/>
        </p:nvSpPr>
        <p:spPr>
          <a:xfrm>
            <a:off x="9525" y="3184525"/>
            <a:ext cx="913923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i="0" lang="en-US" sz="2800" u="none">
                <a:solidFill>
                  <a:srgbClr val="FF0066"/>
                </a:solidFill>
                <a:latin typeface="Times New Roman"/>
                <a:ea typeface="Times New Roman"/>
                <a:cs typeface="Times New Roman"/>
                <a:sym typeface="Times New Roman"/>
              </a:rPr>
              <a:t>1 – Ôn tập hai bài hát “Lí dĩa bánh bò” , “Hò ba lí”</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20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pic>
        <p:nvPicPr>
          <p:cNvPr descr="ly dia banh bo" id="341" name="Google Shape;341;p19"/>
          <p:cNvPicPr preferRelativeResize="0"/>
          <p:nvPr/>
        </p:nvPicPr>
        <p:blipFill rotWithShape="1">
          <a:blip r:embed="rId3">
            <a:alphaModFix/>
          </a:blip>
          <a:srcRect b="0" l="0" r="0" t="0"/>
          <a:stretch/>
        </p:blipFill>
        <p:spPr>
          <a:xfrm>
            <a:off x="457200" y="1066800"/>
            <a:ext cx="8458200" cy="5486400"/>
          </a:xfrm>
          <a:prstGeom prst="rect">
            <a:avLst/>
          </a:prstGeom>
          <a:noFill/>
          <a:ln>
            <a:noFill/>
          </a:ln>
        </p:spPr>
      </p:pic>
      <p:sp>
        <p:nvSpPr>
          <p:cNvPr id="342" name="Google Shape;342;p19"/>
          <p:cNvSpPr txBox="1"/>
          <p:nvPr/>
        </p:nvSpPr>
        <p:spPr>
          <a:xfrm>
            <a:off x="-228600" y="685800"/>
            <a:ext cx="960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3" name="Google Shape;343;p19"/>
          <p:cNvSpPr txBox="1"/>
          <p:nvPr/>
        </p:nvSpPr>
        <p:spPr>
          <a:xfrm>
            <a:off x="2057400" y="228600"/>
            <a:ext cx="5334000" cy="519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Bµi h¸t: LÝ DÜa b¸nh bß</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20"/>
          <p:cNvSpPr/>
          <p:nvPr/>
        </p:nvSpPr>
        <p:spPr>
          <a:xfrm rot="240000">
            <a:off x="2293937" y="0"/>
            <a:ext cx="4105275" cy="1006475"/>
          </a:xfrm>
          <a:prstGeom prst="rect">
            <a:avLst/>
          </a:prstGeom>
        </p:spPr>
        <p:txBody>
          <a:bodyPr>
            <a:prstTxWarp prst="textPlain"/>
          </a:bodyPr>
          <a:lstStyle/>
          <a:p>
            <a:pPr lvl="0" algn="l"/>
            <a:r>
              <a:rPr b="0" i="0">
                <a:ln cap="flat" cmpd="sng" w="9525">
                  <a:solidFill>
                    <a:srgbClr val="000000"/>
                  </a:solidFill>
                  <a:prstDash val="solid"/>
                  <a:miter lim="800000"/>
                  <a:headEnd len="sm" w="sm" type="none"/>
                  <a:tailEnd len="sm" w="sm" type="none"/>
                </a:ln>
                <a:gradFill>
                  <a:gsLst>
                    <a:gs pos="0">
                      <a:srgbClr val="FFE701"/>
                    </a:gs>
                    <a:gs pos="100000">
                      <a:srgbClr val="FE3E02"/>
                    </a:gs>
                  </a:gsLst>
                  <a:lin ang="5100000" scaled="0"/>
                </a:gradFill>
                <a:latin typeface="Times New Roman"/>
              </a:rPr>
              <a:t>                 Quê hương Đặt lời mới cho bài hát “ Lí dĩa bánh bò”  </a:t>
            </a:r>
          </a:p>
        </p:txBody>
      </p:sp>
      <p:pic>
        <p:nvPicPr>
          <p:cNvPr id="349" name="Google Shape;349;p20"/>
          <p:cNvPicPr preferRelativeResize="0"/>
          <p:nvPr/>
        </p:nvPicPr>
        <p:blipFill rotWithShape="1">
          <a:blip r:embed="rId3">
            <a:alphaModFix/>
          </a:blip>
          <a:srcRect b="0" l="0" r="0" t="0"/>
          <a:stretch/>
        </p:blipFill>
        <p:spPr>
          <a:xfrm>
            <a:off x="0" y="6553200"/>
            <a:ext cx="304800" cy="304800"/>
          </a:xfrm>
          <a:prstGeom prst="rect">
            <a:avLst/>
          </a:prstGeom>
          <a:noFill/>
          <a:ln>
            <a:noFill/>
          </a:ln>
        </p:spPr>
      </p:pic>
      <p:pic>
        <p:nvPicPr>
          <p:cNvPr id="350" name="Google Shape;350;p20"/>
          <p:cNvPicPr preferRelativeResize="0"/>
          <p:nvPr/>
        </p:nvPicPr>
        <p:blipFill rotWithShape="1">
          <a:blip r:embed="rId4">
            <a:alphaModFix/>
          </a:blip>
          <a:srcRect b="0" l="0" r="0" t="0"/>
          <a:stretch/>
        </p:blipFill>
        <p:spPr>
          <a:xfrm>
            <a:off x="0" y="1066800"/>
            <a:ext cx="9144000" cy="5791200"/>
          </a:xfrm>
          <a:prstGeom prst="rect">
            <a:avLst/>
          </a:prstGeom>
          <a:noFill/>
          <a:ln cap="flat" cmpd="dbl" w="38100">
            <a:solidFill>
              <a:srgbClr val="CC3300"/>
            </a:solidFill>
            <a:prstDash val="solid"/>
            <a:miter lim="800000"/>
            <a:headEnd len="sm" w="sm" type="none"/>
            <a:tailEnd len="sm" w="sm" type="none"/>
          </a:ln>
        </p:spPr>
      </p:pic>
      <p:sp>
        <p:nvSpPr>
          <p:cNvPr id="351" name="Google Shape;351;p20"/>
          <p:cNvSpPr txBox="1"/>
          <p:nvPr/>
        </p:nvSpPr>
        <p:spPr>
          <a:xfrm>
            <a:off x="822325" y="2019300"/>
            <a:ext cx="8321675" cy="369887"/>
          </a:xfrm>
          <a:prstGeom prst="rect">
            <a:avLst/>
          </a:prstGeom>
          <a:solidFill>
            <a:srgbClr val="FF00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folHlink"/>
              </a:buClr>
              <a:buSzPts val="1800"/>
              <a:buFont typeface="Arial"/>
              <a:buNone/>
            </a:pPr>
            <a:r>
              <a:rPr b="0" i="0" lang="en-US" sz="1800" u="none">
                <a:solidFill>
                  <a:schemeClr val="folHlink"/>
                </a:solidFill>
                <a:latin typeface="Arial"/>
                <a:ea typeface="Arial"/>
                <a:cs typeface="Arial"/>
                <a:sym typeface="Arial"/>
              </a:rPr>
              <a:t>  </a:t>
            </a:r>
            <a:r>
              <a:rPr b="1" i="0" lang="en-US" sz="1800" u="none">
                <a:solidFill>
                  <a:schemeClr val="dk1"/>
                </a:solidFill>
                <a:latin typeface="Arial"/>
                <a:ea typeface="Arial"/>
                <a:cs typeface="Arial"/>
                <a:sym typeface="Arial"/>
              </a:rPr>
              <a:t>    Quê       hương    hai    tiếng       í         a          sáng     ngời .      Chúng        </a:t>
            </a:r>
            <a:r>
              <a:rPr b="0" i="0" lang="en-US" sz="1800" u="none">
                <a:solidFill>
                  <a:schemeClr val="dk1"/>
                </a:solidFill>
                <a:latin typeface="Arial"/>
                <a:ea typeface="Arial"/>
                <a:cs typeface="Arial"/>
                <a:sym typeface="Arial"/>
              </a:rPr>
              <a:t>  </a:t>
            </a:r>
            <a:endParaRPr/>
          </a:p>
        </p:txBody>
      </p:sp>
      <p:sp>
        <p:nvSpPr>
          <p:cNvPr id="352" name="Google Shape;352;p20"/>
          <p:cNvSpPr txBox="1"/>
          <p:nvPr/>
        </p:nvSpPr>
        <p:spPr>
          <a:xfrm>
            <a:off x="685800" y="3124200"/>
            <a:ext cx="8245475" cy="369887"/>
          </a:xfrm>
          <a:prstGeom prst="rect">
            <a:avLst/>
          </a:prstGeom>
          <a:solidFill>
            <a:srgbClr val="FF00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em    gắng   học  luôn  luôn    phấn    đấu để ngày mai   sẽ    đứng lên xây   </a:t>
            </a:r>
            <a:endParaRPr/>
          </a:p>
        </p:txBody>
      </p:sp>
      <p:sp>
        <p:nvSpPr>
          <p:cNvPr id="353" name="Google Shape;353;p20"/>
          <p:cNvSpPr txBox="1"/>
          <p:nvPr/>
        </p:nvSpPr>
        <p:spPr>
          <a:xfrm>
            <a:off x="631825" y="3048000"/>
            <a:ext cx="813117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4" name="Google Shape;354;p20"/>
          <p:cNvSpPr txBox="1"/>
          <p:nvPr/>
        </p:nvSpPr>
        <p:spPr>
          <a:xfrm>
            <a:off x="746125" y="4267200"/>
            <a:ext cx="801687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5" name="Google Shape;355;p20"/>
          <p:cNvSpPr txBox="1"/>
          <p:nvPr/>
        </p:nvSpPr>
        <p:spPr>
          <a:xfrm>
            <a:off x="609600" y="4191000"/>
            <a:ext cx="800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6" name="Google Shape;356;p20"/>
          <p:cNvSpPr txBox="1"/>
          <p:nvPr/>
        </p:nvSpPr>
        <p:spPr>
          <a:xfrm>
            <a:off x="685800" y="4114800"/>
            <a:ext cx="8077200" cy="369887"/>
          </a:xfrm>
          <a:prstGeom prst="rect">
            <a:avLst/>
          </a:prstGeom>
          <a:solidFill>
            <a:srgbClr val="FF00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đời.          Ì            i             í      i             xây       đời          là          đời     mai </a:t>
            </a:r>
            <a:endParaRPr/>
          </a:p>
        </p:txBody>
      </p:sp>
      <p:sp>
        <p:nvSpPr>
          <p:cNvPr id="357" name="Google Shape;357;p20"/>
          <p:cNvSpPr txBox="1"/>
          <p:nvPr/>
        </p:nvSpPr>
        <p:spPr>
          <a:xfrm>
            <a:off x="669925" y="5295900"/>
            <a:ext cx="8093075" cy="369887"/>
          </a:xfrm>
          <a:prstGeom prst="rect">
            <a:avLst/>
          </a:prstGeom>
          <a:solidFill>
            <a:srgbClr val="FF00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sau     í     i     xây        đời       tình tính       tang    tang      là       đời         là </a:t>
            </a:r>
            <a:endParaRPr/>
          </a:p>
        </p:txBody>
      </p:sp>
      <p:sp>
        <p:nvSpPr>
          <p:cNvPr id="358" name="Google Shape;358;p20"/>
          <p:cNvSpPr txBox="1"/>
          <p:nvPr/>
        </p:nvSpPr>
        <p:spPr>
          <a:xfrm>
            <a:off x="669925" y="6477000"/>
            <a:ext cx="8245475" cy="369887"/>
          </a:xfrm>
          <a:prstGeom prst="rect">
            <a:avLst/>
          </a:prstGeom>
          <a:solidFill>
            <a:srgbClr val="FF00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đời     mai         sau       í           i      ì         i      í           ì.          Quê           ì</a:t>
            </a:r>
            <a:endParaRPr/>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66">
            <a:alpha val="59607"/>
          </a:srgbClr>
        </a:solidFill>
      </p:bgPr>
    </p:bg>
    <p:spTree>
      <p:nvGrpSpPr>
        <p:cNvPr id="99" name="Shape 99"/>
        <p:cNvGrpSpPr/>
        <p:nvPr/>
      </p:nvGrpSpPr>
      <p:grpSpPr>
        <a:xfrm>
          <a:off x="0" y="0"/>
          <a:ext cx="0" cy="0"/>
          <a:chOff x="0" y="0"/>
          <a:chExt cx="0" cy="0"/>
        </a:xfrm>
      </p:grpSpPr>
      <p:sp>
        <p:nvSpPr>
          <p:cNvPr id="100" name="Google Shape;100;p3"/>
          <p:cNvSpPr/>
          <p:nvPr/>
        </p:nvSpPr>
        <p:spPr>
          <a:xfrm rot="-1560000">
            <a:off x="614362" y="974725"/>
            <a:ext cx="8277225" cy="4524375"/>
          </a:xfrm>
          <a:prstGeom prst="ellipse">
            <a:avLst/>
          </a:prstGeom>
          <a:gradFill>
            <a:gsLst>
              <a:gs pos="0">
                <a:srgbClr val="66FFFF"/>
              </a:gs>
              <a:gs pos="100000">
                <a:srgbClr val="FFFFFF"/>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 name="Google Shape;101;p3"/>
          <p:cNvSpPr/>
          <p:nvPr/>
        </p:nvSpPr>
        <p:spPr>
          <a:xfrm>
            <a:off x="1981200" y="193675"/>
            <a:ext cx="6400800" cy="1514475"/>
          </a:xfrm>
          <a:prstGeom prst="ellipse">
            <a:avLst/>
          </a:prstGeom>
          <a:gradFill>
            <a:gsLst>
              <a:gs pos="0">
                <a:schemeClr val="lt1"/>
              </a:gs>
              <a:gs pos="100000">
                <a:srgbClr val="66FF33"/>
              </a:gs>
            </a:gsLst>
            <a:path path="circle">
              <a:fillToRect b="50%" l="50%" r="50%" t="50%"/>
            </a:path>
            <a:tileRect/>
          </a:gradFill>
          <a:ln cap="flat" cmpd="sng" w="38100">
            <a:solidFill>
              <a:srgbClr val="006600"/>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Tiết 16</a:t>
            </a:r>
            <a:endParaRPr/>
          </a:p>
          <a:p>
            <a:pPr indent="0" lvl="0" marL="0" marR="0" rtl="0" algn="ctr">
              <a:lnSpc>
                <a:spcPct val="100000"/>
              </a:lnSpc>
              <a:spcBef>
                <a:spcPts val="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Ôn tập học kì I ( Tiếp) </a:t>
            </a:r>
            <a:endParaRPr/>
          </a:p>
        </p:txBody>
      </p:sp>
      <p:pic>
        <p:nvPicPr>
          <p:cNvPr descr="xmastre4_b" id="102" name="Google Shape;102;p3"/>
          <p:cNvPicPr preferRelativeResize="0"/>
          <p:nvPr/>
        </p:nvPicPr>
        <p:blipFill rotWithShape="1">
          <a:blip r:embed="rId3">
            <a:alphaModFix/>
          </a:blip>
          <a:srcRect b="0" l="0" r="0" t="0"/>
          <a:stretch/>
        </p:blipFill>
        <p:spPr>
          <a:xfrm>
            <a:off x="304800" y="762000"/>
            <a:ext cx="2209800" cy="5715000"/>
          </a:xfrm>
          <a:prstGeom prst="rect">
            <a:avLst/>
          </a:prstGeom>
          <a:noFill/>
          <a:ln>
            <a:noFill/>
          </a:ln>
        </p:spPr>
      </p:pic>
      <p:sp>
        <p:nvSpPr>
          <p:cNvPr id="103" name="Google Shape;103;p3"/>
          <p:cNvSpPr/>
          <p:nvPr/>
        </p:nvSpPr>
        <p:spPr>
          <a:xfrm>
            <a:off x="2235200" y="3236912"/>
            <a:ext cx="6781800" cy="1143000"/>
          </a:xfrm>
          <a:prstGeom prst="rect">
            <a:avLst/>
          </a:prstGeom>
        </p:spPr>
        <p:txBody>
          <a:bodyPr>
            <a:prstTxWarp prst="textPlain"/>
          </a:bodyPr>
          <a:lstStyle/>
          <a:p>
            <a:pPr lvl="0" algn="l"/>
            <a:r>
              <a:rPr b="0" i="0">
                <a:ln>
                  <a:noFill/>
                </a:ln>
                <a:solidFill>
                  <a:schemeClr val="dk1"/>
                </a:solidFill>
                <a:latin typeface="Arial"/>
              </a:rPr>
              <a:t>Âm nhạc thường thức : Nhạc sĩ Trần Hoàn   Hoàng Vân , Phan Huỳnh Điểu </a:t>
            </a:r>
          </a:p>
        </p:txBody>
      </p:sp>
      <p:sp>
        <p:nvSpPr>
          <p:cNvPr id="104" name="Google Shape;104;p3"/>
          <p:cNvSpPr/>
          <p:nvPr/>
        </p:nvSpPr>
        <p:spPr>
          <a:xfrm>
            <a:off x="2133600" y="1066800"/>
            <a:ext cx="6248400" cy="762000"/>
          </a:xfrm>
          <a:prstGeom prst="rect">
            <a:avLst/>
          </a:prstGeom>
        </p:spPr>
        <p:txBody>
          <a:bodyPr>
            <a:prstTxWarp prst="textPlain"/>
          </a:bodyPr>
          <a:lstStyle/>
          <a:p>
            <a:pPr lvl="0" algn="l"/>
            <a:r>
              <a:rPr b="0" i="0">
                <a:ln cap="flat" cmpd="sng" w="19050">
                  <a:solidFill>
                    <a:srgbClr val="FF0000"/>
                  </a:solidFill>
                  <a:prstDash val="solid"/>
                  <a:miter lim="800000"/>
                  <a:headEnd len="sm" w="sm" type="none"/>
                  <a:tailEnd len="sm" w="sm" type="none"/>
                </a:ln>
                <a:solidFill>
                  <a:srgbClr val="FFFF00"/>
                </a:solidFill>
                <a:latin typeface="Arial"/>
              </a:rPr>
              <a:t>  </a:t>
            </a:r>
          </a:p>
        </p:txBody>
      </p:sp>
      <p:sp>
        <p:nvSpPr>
          <p:cNvPr id="105" name="Google Shape;105;p3"/>
          <p:cNvSpPr/>
          <p:nvPr/>
        </p:nvSpPr>
        <p:spPr>
          <a:xfrm>
            <a:off x="2286000" y="2362200"/>
            <a:ext cx="6629400" cy="609600"/>
          </a:xfrm>
          <a:prstGeom prst="rect">
            <a:avLst/>
          </a:prstGeom>
        </p:spPr>
        <p:txBody>
          <a:bodyPr>
            <a:prstTxWarp prst="textPlain"/>
          </a:bodyPr>
          <a:lstStyle/>
          <a:p>
            <a:pPr lvl="0" algn="l"/>
            <a:r>
              <a:rPr b="0" i="0">
                <a:ln>
                  <a:noFill/>
                </a:ln>
                <a:solidFill>
                  <a:schemeClr val="dk1"/>
                </a:solidFill>
                <a:latin typeface="Arial"/>
              </a:rPr>
              <a:t>Ôn tập Tập đọc nhạc : TĐN số 1 , 2 , 3 ,4  </a:t>
            </a:r>
          </a:p>
        </p:txBody>
      </p:sp>
      <p:sp>
        <p:nvSpPr>
          <p:cNvPr id="106" name="Google Shape;106;p3"/>
          <p:cNvSpPr/>
          <p:nvPr/>
        </p:nvSpPr>
        <p:spPr>
          <a:xfrm>
            <a:off x="2362200" y="4548187"/>
            <a:ext cx="6629400" cy="1593850"/>
          </a:xfrm>
          <a:prstGeom prst="rect">
            <a:avLst/>
          </a:prstGeom>
        </p:spPr>
        <p:txBody>
          <a:bodyPr>
            <a:prstTxWarp prst="textPlain"/>
          </a:bodyPr>
          <a:lstStyle/>
          <a:p>
            <a:pPr lvl="0" algn="l"/>
            <a:r>
              <a:rPr b="0" i="0">
                <a:ln>
                  <a:noFill/>
                </a:ln>
                <a:solidFill>
                  <a:schemeClr val="dk1"/>
                </a:solidFill>
                <a:latin typeface="Arial"/>
              </a:rPr>
              <a:t>Ôn tập bài hát : “Mùa thu ngày khai trường”,”Lí dĩa bánh bò” “Tuổi hồng”,“Hò ba lí” </a:t>
            </a:r>
          </a:p>
        </p:txBody>
      </p:sp>
    </p:spTree>
  </p:cSld>
  <p:clrMapOvr>
    <a:masterClrMapping/>
  </p:clrMapOvr>
  <p:transition>
    <p:wheel spokes="8"/>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80"/>
                                        <p:tgtEl>
                                          <p:spTgt spid="101"/>
                                        </p:tgtEl>
                                      </p:cBhvr>
                                    </p:animEffect>
                                  </p:childTnLst>
                                </p:cTn>
                              </p:par>
                            </p:childTnLst>
                          </p:cTn>
                        </p:par>
                        <p:par>
                          <p:cTn fill="hold">
                            <p:stCondLst>
                              <p:cond delay="80"/>
                            </p:stCondLst>
                            <p:childTnLst>
                              <p:par>
                                <p:cTn fill="hold" nodeType="afterEffect" presetClass="entr" presetID="23" presetSubtype="16">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2000"/>
                                        <p:tgtEl>
                                          <p:spTgt spid="104"/>
                                        </p:tgtEl>
                                        <p:attrNameLst>
                                          <p:attrName>ppt_w</p:attrName>
                                        </p:attrNameLst>
                                      </p:cBhvr>
                                      <p:tavLst>
                                        <p:tav fmla="" tm="0">
                                          <p:val>
                                            <p:strVal val="0"/>
                                          </p:val>
                                        </p:tav>
                                        <p:tav fmla="" tm="100000">
                                          <p:val>
                                            <p:strVal val="#ppt_w"/>
                                          </p:val>
                                        </p:tav>
                                      </p:tavLst>
                                    </p:anim>
                                    <p:anim calcmode="lin" valueType="num">
                                      <p:cBhvr additive="base">
                                        <p:cTn dur="2000"/>
                                        <p:tgtEl>
                                          <p:spTgt spid="1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21"/>
          <p:cNvSpPr txBox="1"/>
          <p:nvPr/>
        </p:nvSpPr>
        <p:spPr>
          <a:xfrm>
            <a:off x="2667000" y="304800"/>
            <a:ext cx="37338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Arial"/>
              <a:buNone/>
            </a:pPr>
            <a:r>
              <a:rPr b="1" i="0" lang="en-US" sz="2400" u="none">
                <a:solidFill>
                  <a:srgbClr val="FF0000"/>
                </a:solidFill>
                <a:latin typeface="Arial"/>
                <a:ea typeface="Arial"/>
                <a:cs typeface="Arial"/>
                <a:sym typeface="Arial"/>
              </a:rPr>
              <a:t>HÒ BA LÍ</a:t>
            </a:r>
            <a:endParaRPr/>
          </a:p>
        </p:txBody>
      </p:sp>
      <p:sp>
        <p:nvSpPr>
          <p:cNvPr id="364" name="Google Shape;364;p21"/>
          <p:cNvSpPr txBox="1"/>
          <p:nvPr/>
        </p:nvSpPr>
        <p:spPr>
          <a:xfrm>
            <a:off x="6096000" y="776287"/>
            <a:ext cx="350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365" name="Google Shape;365;p21"/>
          <p:cNvPicPr preferRelativeResize="0"/>
          <p:nvPr/>
        </p:nvPicPr>
        <p:blipFill rotWithShape="1">
          <a:blip r:embed="rId3">
            <a:alphaModFix/>
          </a:blip>
          <a:srcRect b="0" l="0" r="0" t="0"/>
          <a:stretch/>
        </p:blipFill>
        <p:spPr>
          <a:xfrm>
            <a:off x="793750" y="992187"/>
            <a:ext cx="7664450" cy="5637212"/>
          </a:xfrm>
          <a:prstGeom prst="rect">
            <a:avLst/>
          </a:prstGeom>
          <a:noFill/>
          <a:ln>
            <a:noFill/>
          </a:ln>
        </p:spPr>
      </p:pic>
      <p:sp>
        <p:nvSpPr>
          <p:cNvPr id="366" name="Google Shape;366;p21"/>
          <p:cNvSpPr txBox="1"/>
          <p:nvPr/>
        </p:nvSpPr>
        <p:spPr>
          <a:xfrm>
            <a:off x="6553200" y="914400"/>
            <a:ext cx="2286000" cy="3365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600"/>
              </a:buClr>
              <a:buSzPts val="1600"/>
              <a:buFont typeface="Arial"/>
              <a:buNone/>
            </a:pPr>
            <a:r>
              <a:rPr b="0" i="0" lang="en-US" sz="1600" u="none">
                <a:solidFill>
                  <a:srgbClr val="006600"/>
                </a:solidFill>
                <a:latin typeface="Arial"/>
                <a:ea typeface="Arial"/>
                <a:cs typeface="Arial"/>
                <a:sym typeface="Arial"/>
              </a:rPr>
              <a:t>Dân ca Quảng Nam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cxnSp>
        <p:nvCxnSpPr>
          <p:cNvPr id="371" name="Google Shape;371;p22"/>
          <p:cNvCxnSpPr/>
          <p:nvPr/>
        </p:nvCxnSpPr>
        <p:spPr>
          <a:xfrm>
            <a:off x="4267200" y="1066800"/>
            <a:ext cx="0" cy="0"/>
          </a:xfrm>
          <a:prstGeom prst="straightConnector1">
            <a:avLst/>
          </a:prstGeom>
          <a:noFill/>
          <a:ln cap="flat" cmpd="sng" w="9525">
            <a:solidFill>
              <a:schemeClr val="dk1"/>
            </a:solidFill>
            <a:prstDash val="solid"/>
            <a:miter lim="800000"/>
            <a:headEnd len="med" w="med" type="none"/>
            <a:tailEnd len="med" w="med" type="none"/>
          </a:ln>
        </p:spPr>
      </p:cxnSp>
      <p:sp>
        <p:nvSpPr>
          <p:cNvPr id="372" name="Google Shape;372;p22"/>
          <p:cNvSpPr txBox="1"/>
          <p:nvPr/>
        </p:nvSpPr>
        <p:spPr>
          <a:xfrm>
            <a:off x="3810000" y="76200"/>
            <a:ext cx="1295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373" name="Google Shape;373;p22"/>
          <p:cNvPicPr preferRelativeResize="0"/>
          <p:nvPr/>
        </p:nvPicPr>
        <p:blipFill rotWithShape="1">
          <a:blip r:embed="rId3">
            <a:alphaModFix/>
          </a:blip>
          <a:srcRect b="0" l="0" r="0" t="0"/>
          <a:stretch/>
        </p:blipFill>
        <p:spPr>
          <a:xfrm>
            <a:off x="793750" y="992187"/>
            <a:ext cx="7664450" cy="5637212"/>
          </a:xfrm>
          <a:prstGeom prst="rect">
            <a:avLst/>
          </a:prstGeom>
          <a:noFill/>
          <a:ln>
            <a:noFill/>
          </a:ln>
        </p:spPr>
      </p:pic>
      <p:sp>
        <p:nvSpPr>
          <p:cNvPr id="374" name="Google Shape;374;p22"/>
          <p:cNvSpPr txBox="1"/>
          <p:nvPr/>
        </p:nvSpPr>
        <p:spPr>
          <a:xfrm>
            <a:off x="3429000" y="914400"/>
            <a:ext cx="5105400" cy="39687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1" lang="en-US" sz="2000" u="none">
                <a:solidFill>
                  <a:schemeClr val="dk1"/>
                </a:solidFill>
                <a:latin typeface="Arial"/>
                <a:ea typeface="Arial"/>
                <a:cs typeface="Arial"/>
                <a:sym typeface="Arial"/>
              </a:rPr>
              <a:t>Theo điệu Hò ba lí – Dân ca Quảng Nam</a:t>
            </a:r>
            <a:endParaRPr/>
          </a:p>
        </p:txBody>
      </p:sp>
      <p:sp>
        <p:nvSpPr>
          <p:cNvPr id="375" name="Google Shape;375;p22"/>
          <p:cNvSpPr txBox="1"/>
          <p:nvPr/>
        </p:nvSpPr>
        <p:spPr>
          <a:xfrm>
            <a:off x="1219200" y="914400"/>
            <a:ext cx="16764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1" lang="en-US" sz="1800" u="none">
                <a:solidFill>
                  <a:schemeClr val="dk1"/>
                </a:solidFill>
                <a:latin typeface="Arial"/>
                <a:ea typeface="Arial"/>
                <a:cs typeface="Arial"/>
                <a:sym typeface="Arial"/>
              </a:rPr>
              <a:t>Vừa phải</a:t>
            </a:r>
            <a:endParaRPr/>
          </a:p>
        </p:txBody>
      </p:sp>
      <p:sp>
        <p:nvSpPr>
          <p:cNvPr id="376" name="Google Shape;376;p22"/>
          <p:cNvSpPr txBox="1"/>
          <p:nvPr/>
        </p:nvSpPr>
        <p:spPr>
          <a:xfrm>
            <a:off x="1219200" y="76200"/>
            <a:ext cx="6019800" cy="914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5400"/>
              <a:buFont typeface="Arial"/>
              <a:buNone/>
            </a:pPr>
            <a:r>
              <a:rPr b="1" i="0" lang="en-US" sz="5400" u="none">
                <a:solidFill>
                  <a:schemeClr val="dk1"/>
                </a:solidFill>
                <a:latin typeface="Arial"/>
                <a:ea typeface="Arial"/>
                <a:cs typeface="Arial"/>
                <a:sym typeface="Arial"/>
              </a:rPr>
              <a:t>Nhớ ơn thầy cô</a:t>
            </a:r>
            <a:endParaRPr/>
          </a:p>
        </p:txBody>
      </p:sp>
      <p:sp>
        <p:nvSpPr>
          <p:cNvPr id="377" name="Google Shape;377;p22"/>
          <p:cNvSpPr txBox="1"/>
          <p:nvPr/>
        </p:nvSpPr>
        <p:spPr>
          <a:xfrm>
            <a:off x="1676400" y="2133600"/>
            <a:ext cx="70866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a:t>
            </a:r>
            <a:endParaRPr/>
          </a:p>
        </p:txBody>
      </p:sp>
      <p:sp>
        <p:nvSpPr>
          <p:cNvPr id="378" name="Google Shape;378;p22"/>
          <p:cNvSpPr txBox="1"/>
          <p:nvPr/>
        </p:nvSpPr>
        <p:spPr>
          <a:xfrm>
            <a:off x="1066800" y="3505200"/>
            <a:ext cx="8382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p22"/>
          <p:cNvSpPr txBox="1"/>
          <p:nvPr/>
        </p:nvSpPr>
        <p:spPr>
          <a:xfrm>
            <a:off x="1600200" y="3519487"/>
            <a:ext cx="36576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0" name="Google Shape;380;p22"/>
          <p:cNvSpPr txBox="1"/>
          <p:nvPr/>
        </p:nvSpPr>
        <p:spPr>
          <a:xfrm>
            <a:off x="5181600" y="3505200"/>
            <a:ext cx="34290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p22"/>
          <p:cNvSpPr txBox="1"/>
          <p:nvPr/>
        </p:nvSpPr>
        <p:spPr>
          <a:xfrm>
            <a:off x="1066800" y="4814887"/>
            <a:ext cx="41148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p22"/>
          <p:cNvSpPr txBox="1"/>
          <p:nvPr/>
        </p:nvSpPr>
        <p:spPr>
          <a:xfrm>
            <a:off x="5410200" y="4814887"/>
            <a:ext cx="25146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p22"/>
          <p:cNvSpPr txBox="1"/>
          <p:nvPr/>
        </p:nvSpPr>
        <p:spPr>
          <a:xfrm>
            <a:off x="7924800" y="4800600"/>
            <a:ext cx="7620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4" name="Google Shape;384;p22"/>
          <p:cNvSpPr txBox="1"/>
          <p:nvPr/>
        </p:nvSpPr>
        <p:spPr>
          <a:xfrm>
            <a:off x="990600" y="6172200"/>
            <a:ext cx="5334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t>
            </a:r>
            <a:endParaRPr/>
          </a:p>
        </p:txBody>
      </p:sp>
      <p:sp>
        <p:nvSpPr>
          <p:cNvPr id="385" name="Google Shape;385;p22"/>
          <p:cNvSpPr txBox="1"/>
          <p:nvPr/>
        </p:nvSpPr>
        <p:spPr>
          <a:xfrm>
            <a:off x="1524000" y="6186487"/>
            <a:ext cx="6858000" cy="3667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6" name="Google Shape;386;p22"/>
          <p:cNvSpPr txBox="1"/>
          <p:nvPr/>
        </p:nvSpPr>
        <p:spPr>
          <a:xfrm>
            <a:off x="1524000" y="2133600"/>
            <a:ext cx="7162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7" name="Google Shape;387;p22"/>
          <p:cNvSpPr txBox="1"/>
          <p:nvPr/>
        </p:nvSpPr>
        <p:spPr>
          <a:xfrm>
            <a:off x="838200" y="2209800"/>
            <a:ext cx="77724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Ghi nhớ ơn  thầy ơn  cô, tháng ngày dưới ánh đèn khuya dìu dắt đàn</a:t>
            </a:r>
            <a:r>
              <a:rPr b="0" i="0" lang="en-US" sz="1800" u="none">
                <a:solidFill>
                  <a:schemeClr val="dk1"/>
                </a:solidFill>
                <a:latin typeface="Arial"/>
                <a:ea typeface="Arial"/>
                <a:cs typeface="Arial"/>
                <a:sym typeface="Arial"/>
              </a:rPr>
              <a:t>   </a:t>
            </a:r>
            <a:endParaRPr/>
          </a:p>
        </p:txBody>
      </p:sp>
      <p:sp>
        <p:nvSpPr>
          <p:cNvPr id="388" name="Google Shape;388;p22"/>
          <p:cNvSpPr txBox="1"/>
          <p:nvPr/>
        </p:nvSpPr>
        <p:spPr>
          <a:xfrm>
            <a:off x="685800" y="3505200"/>
            <a:ext cx="79248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em  </a:t>
            </a:r>
            <a:r>
              <a:rPr b="1" i="0" lang="en-US" sz="1800" u="sng">
                <a:solidFill>
                  <a:schemeClr val="accent2"/>
                </a:solidFill>
                <a:latin typeface="Arial"/>
                <a:ea typeface="Arial"/>
                <a:cs typeface="Arial"/>
                <a:sym typeface="Arial"/>
              </a:rPr>
              <a:t>Vượt qua  sóng    gió    gian nan</a:t>
            </a:r>
            <a:r>
              <a:rPr b="1" i="0" lang="en-US" sz="1800" u="none">
                <a:solidFill>
                  <a:schemeClr val="dk1"/>
                </a:solidFill>
                <a:latin typeface="Arial"/>
                <a:ea typeface="Arial"/>
                <a:cs typeface="Arial"/>
                <a:sym typeface="Arial"/>
              </a:rPr>
              <a:t>  vẫn vững tay chèo đưa  em  tới</a:t>
            </a:r>
            <a:endParaRPr/>
          </a:p>
        </p:txBody>
      </p:sp>
      <p:sp>
        <p:nvSpPr>
          <p:cNvPr id="389" name="Google Shape;389;p22"/>
          <p:cNvSpPr txBox="1"/>
          <p:nvPr/>
        </p:nvSpPr>
        <p:spPr>
          <a:xfrm>
            <a:off x="838200" y="4953000"/>
            <a:ext cx="76962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bờ  tri  thức ngày mai ơn nghĩa thật sâu</a:t>
            </a:r>
            <a:r>
              <a:rPr b="1" i="0" lang="en-US" sz="1800" u="sng">
                <a:solidFill>
                  <a:schemeClr val="accent2"/>
                </a:solidFill>
                <a:latin typeface="Arial"/>
                <a:ea typeface="Arial"/>
                <a:cs typeface="Arial"/>
                <a:sym typeface="Arial"/>
              </a:rPr>
              <a:t>Chúng em (mà) chăm học</a:t>
            </a:r>
            <a:r>
              <a:rPr b="1" i="0" lang="en-US" sz="1800" u="none">
                <a:solidFill>
                  <a:schemeClr val="dk1"/>
                </a:solidFill>
                <a:latin typeface="Arial"/>
                <a:ea typeface="Arial"/>
                <a:cs typeface="Arial"/>
                <a:sym typeface="Arial"/>
              </a:rPr>
              <a:t>, là  </a:t>
            </a:r>
            <a:endParaRPr/>
          </a:p>
        </p:txBody>
      </p:sp>
      <p:sp>
        <p:nvSpPr>
          <p:cNvPr id="390" name="Google Shape;390;p22"/>
          <p:cNvSpPr txBox="1"/>
          <p:nvPr/>
        </p:nvSpPr>
        <p:spPr>
          <a:xfrm>
            <a:off x="990600" y="6172200"/>
            <a:ext cx="7467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có,  </a:t>
            </a:r>
            <a:r>
              <a:rPr b="1" i="0" lang="en-US" sz="1800" u="sng">
                <a:solidFill>
                  <a:schemeClr val="accent2"/>
                </a:solidFill>
                <a:latin typeface="Arial"/>
                <a:ea typeface="Arial"/>
                <a:cs typeface="Arial"/>
                <a:sym typeface="Arial"/>
              </a:rPr>
              <a:t>điểm mười  nở hoa</a:t>
            </a:r>
            <a:r>
              <a:rPr b="1" i="0" lang="en-US" sz="1800" u="none">
                <a:solidFill>
                  <a:schemeClr val="dk1"/>
                </a:solidFill>
                <a:latin typeface="Arial"/>
                <a:ea typeface="Arial"/>
                <a:cs typeface="Arial"/>
                <a:sym typeface="Arial"/>
              </a:rPr>
              <a:t>    em    hát   ca   dâng   đến thầy      cô</a:t>
            </a:r>
            <a:endParaRPr/>
          </a:p>
        </p:txBody>
      </p:sp>
      <p:sp>
        <p:nvSpPr>
          <p:cNvPr id="391" name="Google Shape;391;p22"/>
          <p:cNvSpPr txBox="1"/>
          <p:nvPr/>
        </p:nvSpPr>
        <p:spPr>
          <a:xfrm>
            <a:off x="6705600" y="914400"/>
            <a:ext cx="167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transition spd="slow">
    <p:wheel spokes="3"/>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2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2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2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2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20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alpha val="21568"/>
          </a:schemeClr>
        </a:solidFill>
      </p:bgPr>
    </p:bg>
    <p:spTree>
      <p:nvGrpSpPr>
        <p:cNvPr id="396" name="Shape 396"/>
        <p:cNvGrpSpPr/>
        <p:nvPr/>
      </p:nvGrpSpPr>
      <p:grpSpPr>
        <a:xfrm>
          <a:off x="0" y="0"/>
          <a:ext cx="0" cy="0"/>
          <a:chOff x="0" y="0"/>
          <a:chExt cx="0" cy="0"/>
        </a:xfrm>
      </p:grpSpPr>
      <p:sp>
        <p:nvSpPr>
          <p:cNvPr id="397" name="Google Shape;397;p23"/>
          <p:cNvSpPr txBox="1"/>
          <p:nvPr/>
        </p:nvSpPr>
        <p:spPr>
          <a:xfrm>
            <a:off x="0" y="609600"/>
            <a:ext cx="9144000"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66"/>
              </a:buClr>
              <a:buSzPts val="3200"/>
              <a:buFont typeface="Times New Roman"/>
              <a:buNone/>
            </a:pPr>
            <a:r>
              <a:rPr b="1" i="0" lang="en-US" sz="3200" u="none">
                <a:solidFill>
                  <a:srgbClr val="FF0066"/>
                </a:solidFill>
                <a:latin typeface="Times New Roman"/>
                <a:ea typeface="Times New Roman"/>
                <a:cs typeface="Times New Roman"/>
                <a:sym typeface="Times New Roman"/>
              </a:rPr>
              <a:t>2 – Ôn tập bài hát “Mùa thu ngày khai trường”  “Tuổi hồng”</a:t>
            </a:r>
            <a:endParaRPr/>
          </a:p>
        </p:txBody>
      </p:sp>
      <p:pic>
        <p:nvPicPr>
          <p:cNvPr descr="Kết quả hình ảnh cho tuổi học trò" id="398" name="Google Shape;398;p23"/>
          <p:cNvPicPr preferRelativeResize="0"/>
          <p:nvPr/>
        </p:nvPicPr>
        <p:blipFill rotWithShape="1">
          <a:blip r:embed="rId3">
            <a:alphaModFix/>
          </a:blip>
          <a:srcRect b="0" l="0" r="0" t="0"/>
          <a:stretch/>
        </p:blipFill>
        <p:spPr>
          <a:xfrm>
            <a:off x="152400" y="1828800"/>
            <a:ext cx="3200400" cy="2438400"/>
          </a:xfrm>
          <a:prstGeom prst="rect">
            <a:avLst/>
          </a:prstGeom>
          <a:noFill/>
          <a:ln>
            <a:noFill/>
          </a:ln>
        </p:spPr>
      </p:pic>
      <p:pic>
        <p:nvPicPr>
          <p:cNvPr descr="Kết quả hình ảnh cho tuổi học trò" id="399" name="Google Shape;399;p23"/>
          <p:cNvPicPr preferRelativeResize="0"/>
          <p:nvPr/>
        </p:nvPicPr>
        <p:blipFill rotWithShape="1">
          <a:blip r:embed="rId4">
            <a:alphaModFix/>
          </a:blip>
          <a:srcRect b="0" l="0" r="0" t="0"/>
          <a:stretch/>
        </p:blipFill>
        <p:spPr>
          <a:xfrm>
            <a:off x="3352800" y="1828800"/>
            <a:ext cx="5562600" cy="2438400"/>
          </a:xfrm>
          <a:prstGeom prst="rect">
            <a:avLst/>
          </a:prstGeom>
          <a:noFill/>
          <a:ln>
            <a:noFill/>
          </a:ln>
        </p:spPr>
      </p:pic>
      <p:pic>
        <p:nvPicPr>
          <p:cNvPr descr="Hình ảnh có liên quan" id="400" name="Google Shape;400;p23"/>
          <p:cNvPicPr preferRelativeResize="0"/>
          <p:nvPr/>
        </p:nvPicPr>
        <p:blipFill rotWithShape="1">
          <a:blip r:embed="rId5">
            <a:alphaModFix/>
          </a:blip>
          <a:srcRect b="0" l="0" r="0" t="0"/>
          <a:stretch/>
        </p:blipFill>
        <p:spPr>
          <a:xfrm>
            <a:off x="153987" y="4267200"/>
            <a:ext cx="5562600" cy="2376487"/>
          </a:xfrm>
          <a:prstGeom prst="rect">
            <a:avLst/>
          </a:prstGeom>
          <a:noFill/>
          <a:ln>
            <a:noFill/>
          </a:ln>
        </p:spPr>
      </p:pic>
      <p:pic>
        <p:nvPicPr>
          <p:cNvPr descr="Kết quả hình ảnh cho khai giảng" id="401" name="Google Shape;401;p23"/>
          <p:cNvPicPr preferRelativeResize="0"/>
          <p:nvPr/>
        </p:nvPicPr>
        <p:blipFill rotWithShape="1">
          <a:blip r:embed="rId6">
            <a:alphaModFix/>
          </a:blip>
          <a:srcRect b="0" l="0" r="0" t="0"/>
          <a:stretch/>
        </p:blipFill>
        <p:spPr>
          <a:xfrm>
            <a:off x="5716587" y="4267200"/>
            <a:ext cx="3198812" cy="23764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20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2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20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2000"/>
                                        <p:tgtEl>
                                          <p:spTgt spid="4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24"/>
          <p:cNvSpPr txBox="1"/>
          <p:nvPr/>
        </p:nvSpPr>
        <p:spPr>
          <a:xfrm>
            <a:off x="0" y="0"/>
            <a:ext cx="9144000" cy="685800"/>
          </a:xfrm>
          <a:prstGeom prst="rect">
            <a:avLst/>
          </a:prstGeom>
          <a:solidFill>
            <a:srgbClr val="00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Times New Roman"/>
              <a:buNone/>
            </a:pPr>
            <a:r>
              <a:rPr b="1" i="0" lang="en-US" sz="2800" u="none">
                <a:solidFill>
                  <a:srgbClr val="FFFF00"/>
                </a:solidFill>
                <a:latin typeface="Times New Roman"/>
                <a:ea typeface="Times New Roman"/>
                <a:cs typeface="Times New Roman"/>
                <a:sym typeface="Times New Roman"/>
              </a:rPr>
              <a:t>Mùa thu ngày khai trường</a:t>
            </a:r>
            <a:endParaRPr/>
          </a:p>
        </p:txBody>
      </p:sp>
      <p:pic>
        <p:nvPicPr>
          <p:cNvPr id="407" name="Google Shape;407;p24"/>
          <p:cNvPicPr preferRelativeResize="0"/>
          <p:nvPr/>
        </p:nvPicPr>
        <p:blipFill rotWithShape="1">
          <a:blip r:embed="rId3">
            <a:alphaModFix/>
          </a:blip>
          <a:srcRect b="0" l="0" r="0" t="0"/>
          <a:stretch/>
        </p:blipFill>
        <p:spPr>
          <a:xfrm>
            <a:off x="0" y="838200"/>
            <a:ext cx="9144000" cy="2895600"/>
          </a:xfrm>
          <a:prstGeom prst="rect">
            <a:avLst/>
          </a:prstGeom>
          <a:noFill/>
          <a:ln>
            <a:noFill/>
          </a:ln>
        </p:spPr>
      </p:pic>
      <p:pic>
        <p:nvPicPr>
          <p:cNvPr id="408" name="Google Shape;408;p24"/>
          <p:cNvPicPr preferRelativeResize="0"/>
          <p:nvPr/>
        </p:nvPicPr>
        <p:blipFill rotWithShape="1">
          <a:blip r:embed="rId4">
            <a:alphaModFix/>
          </a:blip>
          <a:srcRect b="0" l="0" r="0" t="0"/>
          <a:stretch/>
        </p:blipFill>
        <p:spPr>
          <a:xfrm>
            <a:off x="0" y="3733800"/>
            <a:ext cx="9144000" cy="3124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6F52B">
            <a:alpha val="66666"/>
          </a:srgbClr>
        </a:solidFill>
      </p:bgPr>
    </p:bg>
    <p:spTree>
      <p:nvGrpSpPr>
        <p:cNvPr id="413" name="Shape 413"/>
        <p:cNvGrpSpPr/>
        <p:nvPr/>
      </p:nvGrpSpPr>
      <p:grpSpPr>
        <a:xfrm>
          <a:off x="0" y="0"/>
          <a:ext cx="0" cy="0"/>
          <a:chOff x="0" y="0"/>
          <a:chExt cx="0" cy="0"/>
        </a:xfrm>
      </p:grpSpPr>
      <p:sp>
        <p:nvSpPr>
          <p:cNvPr id="414" name="Google Shape;414;p25"/>
          <p:cNvSpPr/>
          <p:nvPr/>
        </p:nvSpPr>
        <p:spPr>
          <a:xfrm>
            <a:off x="3886200" y="762000"/>
            <a:ext cx="4794250" cy="1295400"/>
          </a:xfrm>
          <a:prstGeom prst="wave">
            <a:avLst>
              <a:gd fmla="val 2700" name="adj1"/>
              <a:gd fmla="val 0" name="adj2"/>
            </a:avLst>
          </a:prstGeom>
          <a:solidFill>
            <a:srgbClr val="FDA1F2"/>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Dặn dò</a:t>
            </a:r>
            <a:endParaRPr/>
          </a:p>
        </p:txBody>
      </p:sp>
      <p:sp>
        <p:nvSpPr>
          <p:cNvPr id="415" name="Google Shape;415;p25"/>
          <p:cNvSpPr/>
          <p:nvPr/>
        </p:nvSpPr>
        <p:spPr>
          <a:xfrm>
            <a:off x="457200" y="1143000"/>
            <a:ext cx="2743200" cy="4114800"/>
          </a:xfrm>
          <a:prstGeom prst="curvedRightArrow">
            <a:avLst>
              <a:gd fmla="val 14400" name="adj1"/>
              <a:gd fmla="val 19800" name="adj2"/>
              <a:gd fmla="val 16200" name="adj3"/>
            </a:avLst>
          </a:prstGeom>
          <a:solidFill>
            <a:schemeClr val="accent1"/>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6" name="Google Shape;416;p25"/>
          <p:cNvSpPr/>
          <p:nvPr/>
        </p:nvSpPr>
        <p:spPr>
          <a:xfrm>
            <a:off x="3657600" y="2209800"/>
            <a:ext cx="5334000" cy="4419600"/>
          </a:xfrm>
          <a:prstGeom prst="horizontalScroll">
            <a:avLst>
              <a:gd fmla="val 12500" name="adj"/>
            </a:avLst>
          </a:prstGeom>
          <a:solidFill>
            <a:srgbClr val="FFFF00"/>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ctr">
              <a:lnSpc>
                <a:spcPct val="100000"/>
              </a:lnSpc>
              <a:spcBef>
                <a:spcPts val="0"/>
              </a:spcBef>
              <a:spcAft>
                <a:spcPts val="0"/>
              </a:spcAft>
              <a:buClr>
                <a:schemeClr val="dk1"/>
              </a:buClr>
              <a:buSzPts val="1900"/>
              <a:buFont typeface="Arial"/>
              <a:buChar char="-"/>
            </a:pPr>
            <a:r>
              <a:rPr b="0" i="1" lang="en-US" sz="1900" u="none">
                <a:solidFill>
                  <a:schemeClr val="dk1"/>
                </a:solidFill>
                <a:latin typeface="Arial"/>
                <a:ea typeface="Arial"/>
                <a:cs typeface="Arial"/>
                <a:sym typeface="Arial"/>
              </a:rPr>
              <a:t>Học sinh về ôn tập các bài TĐN số 1-2-3-4</a:t>
            </a:r>
            <a:endParaRPr/>
          </a:p>
          <a:p>
            <a:pPr indent="-165100" lvl="0" marL="285750" marR="0" rtl="0" algn="ctr">
              <a:lnSpc>
                <a:spcPct val="100000"/>
              </a:lnSpc>
              <a:spcBef>
                <a:spcPts val="0"/>
              </a:spcBef>
              <a:spcAft>
                <a:spcPts val="0"/>
              </a:spcAft>
              <a:buClr>
                <a:schemeClr val="dk1"/>
              </a:buClr>
              <a:buSzPts val="1900"/>
              <a:buFont typeface="Arial"/>
              <a:buNone/>
            </a:pPr>
            <a:r>
              <a:t/>
            </a:r>
            <a:endParaRPr b="0" i="1" sz="1900" u="none">
              <a:solidFill>
                <a:schemeClr val="dk1"/>
              </a:solidFill>
              <a:latin typeface="Arial"/>
              <a:ea typeface="Arial"/>
              <a:cs typeface="Arial"/>
              <a:sym typeface="Arial"/>
            </a:endParaRPr>
          </a:p>
          <a:p>
            <a:pPr indent="-285750" lvl="0" marL="285750" marR="0" rtl="0" algn="ctr">
              <a:lnSpc>
                <a:spcPct val="100000"/>
              </a:lnSpc>
              <a:spcBef>
                <a:spcPts val="0"/>
              </a:spcBef>
              <a:spcAft>
                <a:spcPts val="0"/>
              </a:spcAft>
              <a:buClr>
                <a:schemeClr val="dk1"/>
              </a:buClr>
              <a:buSzPts val="1900"/>
              <a:buFont typeface="Arial"/>
              <a:buChar char="-"/>
            </a:pPr>
            <a:r>
              <a:rPr b="0" i="1" lang="en-US" sz="1900" u="none">
                <a:solidFill>
                  <a:schemeClr val="dk1"/>
                </a:solidFill>
                <a:latin typeface="Arial"/>
                <a:ea typeface="Arial"/>
                <a:cs typeface="Arial"/>
                <a:sym typeface="Arial"/>
              </a:rPr>
              <a:t>Tìm hiểu về 3 nhạc sĩ : Trần Hoàn  Hoàng Vân – Phan Huỳnh Điểu</a:t>
            </a:r>
            <a:endParaRPr/>
          </a:p>
          <a:p>
            <a:pPr indent="-165100" lvl="0" marL="285750" marR="0" rtl="0" algn="ctr">
              <a:lnSpc>
                <a:spcPct val="100000"/>
              </a:lnSpc>
              <a:spcBef>
                <a:spcPts val="0"/>
              </a:spcBef>
              <a:spcAft>
                <a:spcPts val="0"/>
              </a:spcAft>
              <a:buClr>
                <a:schemeClr val="dk1"/>
              </a:buClr>
              <a:buSzPts val="1900"/>
              <a:buFont typeface="Arial"/>
              <a:buNone/>
            </a:pPr>
            <a:r>
              <a:t/>
            </a:r>
            <a:endParaRPr b="0" i="1" sz="1900" u="none">
              <a:solidFill>
                <a:schemeClr val="dk1"/>
              </a:solidFill>
              <a:latin typeface="Arial"/>
              <a:ea typeface="Arial"/>
              <a:cs typeface="Arial"/>
              <a:sym typeface="Arial"/>
            </a:endParaRPr>
          </a:p>
          <a:p>
            <a:pPr indent="-285750" lvl="0" marL="285750" marR="0" rtl="0" algn="ctr">
              <a:lnSpc>
                <a:spcPct val="100000"/>
              </a:lnSpc>
              <a:spcBef>
                <a:spcPts val="0"/>
              </a:spcBef>
              <a:spcAft>
                <a:spcPts val="0"/>
              </a:spcAft>
              <a:buClr>
                <a:schemeClr val="dk1"/>
              </a:buClr>
              <a:buSzPts val="1900"/>
              <a:buFont typeface="Arial"/>
              <a:buChar char="-"/>
            </a:pPr>
            <a:r>
              <a:rPr b="0" i="1" lang="en-US" sz="1900" u="none">
                <a:solidFill>
                  <a:schemeClr val="dk1"/>
                </a:solidFill>
                <a:latin typeface="Arial"/>
                <a:ea typeface="Arial"/>
                <a:cs typeface="Arial"/>
                <a:sym typeface="Arial"/>
              </a:rPr>
              <a:t>Học thuộc lòng 4 bài hát “Mùa thu ngày khai trường,”Lí dĩa bánh bò”, “Hò ba lí” </a:t>
            </a:r>
            <a:endParaRPr/>
          </a:p>
          <a:p>
            <a:pPr indent="-165100" lvl="0" marL="285750" marR="0" rtl="0" algn="ctr">
              <a:lnSpc>
                <a:spcPct val="100000"/>
              </a:lnSpc>
              <a:spcBef>
                <a:spcPts val="0"/>
              </a:spcBef>
              <a:spcAft>
                <a:spcPts val="0"/>
              </a:spcAft>
              <a:buClr>
                <a:schemeClr val="dk1"/>
              </a:buClr>
              <a:buSzPts val="1900"/>
              <a:buFont typeface="Arial"/>
              <a:buNone/>
            </a:pPr>
            <a:r>
              <a:t/>
            </a:r>
            <a:endParaRPr b="0" i="1" sz="1900" u="none">
              <a:solidFill>
                <a:schemeClr val="dk1"/>
              </a:solidFill>
              <a:latin typeface="Arial"/>
              <a:ea typeface="Arial"/>
              <a:cs typeface="Arial"/>
              <a:sym typeface="Arial"/>
            </a:endParaRPr>
          </a:p>
          <a:p>
            <a:pPr indent="-285750" lvl="0" marL="285750" marR="0" rtl="0" algn="ctr">
              <a:lnSpc>
                <a:spcPct val="100000"/>
              </a:lnSpc>
              <a:spcBef>
                <a:spcPts val="0"/>
              </a:spcBef>
              <a:spcAft>
                <a:spcPts val="0"/>
              </a:spcAft>
              <a:buClr>
                <a:schemeClr val="dk1"/>
              </a:buClr>
              <a:buSzPts val="1900"/>
              <a:buFont typeface="Arial"/>
              <a:buNone/>
            </a:pPr>
            <a:r>
              <a:rPr b="0" i="1" lang="en-US" sz="1900" u="none">
                <a:solidFill>
                  <a:schemeClr val="dk1"/>
                </a:solidFill>
                <a:latin typeface="Arial"/>
                <a:ea typeface="Arial"/>
                <a:cs typeface="Arial"/>
                <a:sym typeface="Arial"/>
              </a:rPr>
              <a:t>Để giờ sau thi học kì I đạt kết quả cao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solidFill>
      </p:bgPr>
    </p:bg>
    <p:spTree>
      <p:nvGrpSpPr>
        <p:cNvPr id="110" name="Shape 110"/>
        <p:cNvGrpSpPr/>
        <p:nvPr/>
      </p:nvGrpSpPr>
      <p:grpSpPr>
        <a:xfrm>
          <a:off x="0" y="0"/>
          <a:ext cx="0" cy="0"/>
          <a:chOff x="0" y="0"/>
          <a:chExt cx="0" cy="0"/>
        </a:xfrm>
      </p:grpSpPr>
      <p:sp>
        <p:nvSpPr>
          <p:cNvPr id="111" name="Google Shape;111;p4"/>
          <p:cNvSpPr txBox="1"/>
          <p:nvPr/>
        </p:nvSpPr>
        <p:spPr>
          <a:xfrm>
            <a:off x="0" y="533400"/>
            <a:ext cx="91440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99"/>
              </a:buClr>
              <a:buSzPts val="3200"/>
              <a:buFont typeface="Arial"/>
              <a:buNone/>
            </a:pPr>
            <a:r>
              <a:rPr b="1" i="0" lang="en-US" sz="3200" u="none">
                <a:solidFill>
                  <a:srgbClr val="000099"/>
                </a:solidFill>
                <a:latin typeface="Arial"/>
                <a:ea typeface="Arial"/>
                <a:cs typeface="Arial"/>
                <a:sym typeface="Arial"/>
              </a:rPr>
              <a:t>I - Ôn tập Tập đọc nhạc : TĐN số 1 , 2 , 3 ,4 </a:t>
            </a:r>
            <a:endParaRPr/>
          </a:p>
        </p:txBody>
      </p:sp>
      <p:sp>
        <p:nvSpPr>
          <p:cNvPr id="112" name="Google Shape;112;p4"/>
          <p:cNvSpPr txBox="1"/>
          <p:nvPr/>
        </p:nvSpPr>
        <p:spPr>
          <a:xfrm>
            <a:off x="0" y="2819400"/>
            <a:ext cx="9144000" cy="3970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Luật chơi : </a:t>
            </a:r>
            <a:endParaRPr/>
          </a:p>
          <a:p>
            <a:pPr indent="0" lvl="0" marL="0" marR="0" rtl="0" algn="l">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 Mỗi nhóm cử 1 đại diện lên quay để lấy điểm và câu hỏi cho đội mình </a:t>
            </a:r>
            <a:endParaRPr/>
          </a:p>
          <a:p>
            <a:pPr indent="0" lvl="0" marL="0" marR="0" rtl="0" algn="l">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 Cả nhóm sẽ cùng trả lời câu hỏi </a:t>
            </a:r>
            <a:endParaRPr/>
          </a:p>
          <a:p>
            <a:pPr indent="0" lvl="0" marL="0" marR="0" rtl="0" algn="l">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 Các nhóm còn lại cùng theo dõi và nhận xét câu trả lời của đội bạn</a:t>
            </a:r>
            <a:endParaRPr/>
          </a:p>
          <a:p>
            <a:pPr indent="0" lvl="0" marL="0" marR="0" rtl="0" algn="l">
              <a:lnSpc>
                <a:spcPct val="100000"/>
              </a:lnSpc>
              <a:spcBef>
                <a:spcPts val="0"/>
              </a:spcBef>
              <a:spcAft>
                <a:spcPts val="0"/>
              </a:spcAft>
              <a:buClr>
                <a:schemeClr val="dk1"/>
              </a:buClr>
              <a:buSzPts val="2800"/>
              <a:buFont typeface="Times New Roman"/>
              <a:buNone/>
            </a:pPr>
            <a:r>
              <a:rPr b="1" i="1" lang="en-US" sz="2800" u="none">
                <a:solidFill>
                  <a:schemeClr val="dk1"/>
                </a:solidFill>
                <a:latin typeface="Times New Roman"/>
                <a:ea typeface="Times New Roman"/>
                <a:cs typeface="Times New Roman"/>
                <a:sym typeface="Times New Roman"/>
              </a:rPr>
              <a:t>- Sau khi cả 4 nhóm thực hiện xong phần trả lời của mình  giáo viên sẽ chốt kiến thức và trao thưởng cho đội thắng cuộc.</a:t>
            </a:r>
            <a:endParaRPr/>
          </a:p>
        </p:txBody>
      </p:sp>
      <p:sp>
        <p:nvSpPr>
          <p:cNvPr id="113" name="Google Shape;113;p4"/>
          <p:cNvSpPr/>
          <p:nvPr/>
        </p:nvSpPr>
        <p:spPr>
          <a:xfrm>
            <a:off x="647700" y="1295400"/>
            <a:ext cx="7848600" cy="1490662"/>
          </a:xfrm>
          <a:prstGeom prst="ribbon2">
            <a:avLst>
              <a:gd fmla="val 16667" name="adj1"/>
              <a:gd fmla="val 18000" name="adj2"/>
            </a:avLst>
          </a:prstGeom>
          <a:solidFill>
            <a:srgbClr val="FF0000"/>
          </a:solid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Times New Roman"/>
              <a:buNone/>
            </a:pPr>
            <a:r>
              <a:rPr b="0" i="0" lang="en-US" sz="2800" u="none">
                <a:solidFill>
                  <a:srgbClr val="FFFFFF"/>
                </a:solidFill>
                <a:latin typeface="Times New Roman"/>
                <a:ea typeface="Times New Roman"/>
                <a:cs typeface="Times New Roman"/>
                <a:sym typeface="Times New Roman"/>
              </a:rPr>
              <a:t>TRÒ CHƠI </a:t>
            </a:r>
            <a:endParaRPr/>
          </a:p>
          <a:p>
            <a:pPr indent="0" lvl="0" marL="0" marR="0" rtl="0" algn="ctr">
              <a:lnSpc>
                <a:spcPct val="100000"/>
              </a:lnSpc>
              <a:spcBef>
                <a:spcPts val="0"/>
              </a:spcBef>
              <a:spcAft>
                <a:spcPts val="0"/>
              </a:spcAft>
              <a:buClr>
                <a:srgbClr val="FFFFFF"/>
              </a:buClr>
              <a:buSzPts val="2800"/>
              <a:buFont typeface="Times New Roman"/>
              <a:buNone/>
            </a:pPr>
            <a:r>
              <a:rPr b="0" i="0" lang="en-US" sz="2800" u="none">
                <a:solidFill>
                  <a:srgbClr val="FFFFFF"/>
                </a:solidFill>
                <a:latin typeface="Times New Roman"/>
                <a:ea typeface="Times New Roman"/>
                <a:cs typeface="Times New Roman"/>
                <a:sym typeface="Times New Roman"/>
              </a:rPr>
              <a:t>VÒNG XOAY KÌ DIỆU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animEffect filter="fade" transition="in">
                                      <p:cBhvr>
                                        <p:cTn dur="1000"/>
                                        <p:tgtEl>
                                          <p:spTgt spid="11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66">
            <a:alpha val="32549"/>
          </a:srgbClr>
        </a:solidFill>
      </p:bgPr>
    </p:bg>
    <p:spTree>
      <p:nvGrpSpPr>
        <p:cNvPr id="117" name="Shape 117"/>
        <p:cNvGrpSpPr/>
        <p:nvPr/>
      </p:nvGrpSpPr>
      <p:grpSpPr>
        <a:xfrm>
          <a:off x="0" y="0"/>
          <a:ext cx="0" cy="0"/>
          <a:chOff x="0" y="0"/>
          <a:chExt cx="0" cy="0"/>
        </a:xfrm>
      </p:grpSpPr>
      <p:grpSp>
        <p:nvGrpSpPr>
          <p:cNvPr id="118" name="Google Shape;118;p5"/>
          <p:cNvGrpSpPr/>
          <p:nvPr/>
        </p:nvGrpSpPr>
        <p:grpSpPr>
          <a:xfrm>
            <a:off x="1447800" y="838200"/>
            <a:ext cx="6172200" cy="5943600"/>
            <a:chOff x="912" y="336"/>
            <a:chExt cx="3888" cy="3696"/>
          </a:xfrm>
        </p:grpSpPr>
        <p:sp>
          <p:nvSpPr>
            <p:cNvPr id="119" name="Google Shape;119;p5"/>
            <p:cNvSpPr/>
            <p:nvPr/>
          </p:nvSpPr>
          <p:spPr>
            <a:xfrm>
              <a:off x="912" y="336"/>
              <a:ext cx="3888" cy="3696"/>
            </a:xfrm>
            <a:prstGeom prst="flowChartConnector">
              <a:avLst/>
            </a:prstGeom>
            <a:noFill/>
            <a:ln cap="flat" cmpd="sng" w="171450">
              <a:solidFill>
                <a:srgbClr val="224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20" name="Google Shape;120;p5"/>
            <p:cNvCxnSpPr/>
            <p:nvPr/>
          </p:nvCxnSpPr>
          <p:spPr>
            <a:xfrm flipH="1">
              <a:off x="3552" y="720"/>
              <a:ext cx="144" cy="240"/>
            </a:xfrm>
            <a:prstGeom prst="straightConnector1">
              <a:avLst/>
            </a:prstGeom>
            <a:noFill/>
            <a:ln cap="flat" cmpd="sng" w="212725">
              <a:solidFill>
                <a:srgbClr val="C00000"/>
              </a:solidFill>
              <a:prstDash val="solid"/>
              <a:miter lim="800000"/>
              <a:headEnd len="med" w="med" type="none"/>
              <a:tailEnd len="med" w="med" type="triangle"/>
            </a:ln>
          </p:spPr>
        </p:cxnSp>
      </p:grpSp>
      <p:grpSp>
        <p:nvGrpSpPr>
          <p:cNvPr id="121" name="Google Shape;121;p5"/>
          <p:cNvGrpSpPr/>
          <p:nvPr/>
        </p:nvGrpSpPr>
        <p:grpSpPr>
          <a:xfrm rot="-1980000">
            <a:off x="2203236" y="1566569"/>
            <a:ext cx="4660905" cy="4516020"/>
            <a:chOff x="1365" y="753"/>
            <a:chExt cx="2888" cy="2845"/>
          </a:xfrm>
        </p:grpSpPr>
        <p:sp>
          <p:nvSpPr>
            <p:cNvPr id="122" name="Google Shape;122;p5"/>
            <p:cNvSpPr/>
            <p:nvPr/>
          </p:nvSpPr>
          <p:spPr>
            <a:xfrm rot="1980000">
              <a:off x="2825" y="862"/>
              <a:ext cx="720" cy="1423"/>
            </a:xfrm>
            <a:prstGeom prst="flowChartMerge">
              <a:avLst/>
            </a:prstGeom>
            <a:solidFill>
              <a:srgbClr val="FFFF66"/>
            </a:solidFill>
            <a:ln cap="flat" cmpd="sng" w="9525">
              <a:solidFill>
                <a:srgbClr val="00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Arial"/>
                <a:buNone/>
              </a:pPr>
              <a:r>
                <a:rPr b="0" i="0" lang="en-US" sz="3200" u="none">
                  <a:solidFill>
                    <a:srgbClr val="0000FF"/>
                  </a:solidFill>
                  <a:latin typeface="Arial"/>
                  <a:ea typeface="Arial"/>
                  <a:cs typeface="Arial"/>
                  <a:sym typeface="Arial"/>
                </a:rPr>
                <a:t>900</a:t>
              </a:r>
              <a:endParaRPr/>
            </a:p>
          </p:txBody>
        </p:sp>
        <p:sp>
          <p:nvSpPr>
            <p:cNvPr id="123" name="Google Shape;123;p5"/>
            <p:cNvSpPr/>
            <p:nvPr/>
          </p:nvSpPr>
          <p:spPr>
            <a:xfrm rot="3720000">
              <a:off x="3103" y="1159"/>
              <a:ext cx="668" cy="1381"/>
            </a:xfrm>
            <a:prstGeom prst="flowChartMerge">
              <a:avLst/>
            </a:prstGeom>
            <a:solidFill>
              <a:srgbClr val="0000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txBox="1"/>
            <p:nvPr/>
          </p:nvSpPr>
          <p:spPr>
            <a:xfrm rot="9120000">
              <a:off x="3394" y="1511"/>
              <a:ext cx="690"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700</a:t>
              </a:r>
              <a:endParaRPr/>
            </a:p>
          </p:txBody>
        </p:sp>
        <p:sp>
          <p:nvSpPr>
            <p:cNvPr id="125" name="Google Shape;125;p5"/>
            <p:cNvSpPr/>
            <p:nvPr/>
          </p:nvSpPr>
          <p:spPr>
            <a:xfrm rot="5340000">
              <a:off x="3199" y="1486"/>
              <a:ext cx="667" cy="1428"/>
            </a:xfrm>
            <a:prstGeom prst="flowChartMerge">
              <a:avLst/>
            </a:prstGeom>
            <a:solidFill>
              <a:srgbClr val="800080"/>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txBox="1"/>
            <p:nvPr/>
          </p:nvSpPr>
          <p:spPr>
            <a:xfrm rot="10740000">
              <a:off x="3508" y="2016"/>
              <a:ext cx="714" cy="33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800</a:t>
              </a:r>
              <a:endParaRPr/>
            </a:p>
          </p:txBody>
        </p:sp>
        <p:sp>
          <p:nvSpPr>
            <p:cNvPr id="127" name="Google Shape;127;p5"/>
            <p:cNvSpPr/>
            <p:nvPr/>
          </p:nvSpPr>
          <p:spPr>
            <a:xfrm rot="7140000">
              <a:off x="3100" y="1852"/>
              <a:ext cx="667" cy="1381"/>
            </a:xfrm>
            <a:prstGeom prst="flowChartMerge">
              <a:avLst/>
            </a:prstGeom>
            <a:solidFill>
              <a:srgbClr val="00FF00"/>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txBox="1"/>
            <p:nvPr/>
          </p:nvSpPr>
          <p:spPr>
            <a:xfrm rot="-9060000">
              <a:off x="3390" y="2541"/>
              <a:ext cx="690"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900</a:t>
              </a:r>
              <a:endParaRPr/>
            </a:p>
          </p:txBody>
        </p:sp>
        <p:sp>
          <p:nvSpPr>
            <p:cNvPr id="129" name="Google Shape;129;p5"/>
            <p:cNvSpPr/>
            <p:nvPr/>
          </p:nvSpPr>
          <p:spPr>
            <a:xfrm rot="9000000">
              <a:off x="2827" y="2143"/>
              <a:ext cx="714" cy="1368"/>
            </a:xfrm>
            <a:prstGeom prst="flowChartMerge">
              <a:avLst/>
            </a:prstGeom>
            <a:solidFill>
              <a:srgbClr val="FFCC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700</a:t>
              </a:r>
              <a:endParaRPr/>
            </a:p>
          </p:txBody>
        </p:sp>
        <p:sp>
          <p:nvSpPr>
            <p:cNvPr id="130" name="Google Shape;130;p5"/>
            <p:cNvSpPr/>
            <p:nvPr/>
          </p:nvSpPr>
          <p:spPr>
            <a:xfrm rot="120000">
              <a:off x="2446" y="766"/>
              <a:ext cx="762" cy="1383"/>
            </a:xfrm>
            <a:prstGeom prst="flowChartMerge">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700</a:t>
              </a:r>
              <a:endParaRPr/>
            </a:p>
          </p:txBody>
        </p:sp>
        <p:sp>
          <p:nvSpPr>
            <p:cNvPr id="131" name="Google Shape;131;p5"/>
            <p:cNvSpPr/>
            <p:nvPr/>
          </p:nvSpPr>
          <p:spPr>
            <a:xfrm rot="-1800000">
              <a:off x="2056" y="855"/>
              <a:ext cx="762" cy="1407"/>
            </a:xfrm>
            <a:prstGeom prst="flowChartMerge">
              <a:avLst/>
            </a:prstGeom>
            <a:solidFill>
              <a:srgbClr val="0000FF"/>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700</a:t>
              </a:r>
              <a:endParaRPr/>
            </a:p>
          </p:txBody>
        </p:sp>
        <p:sp>
          <p:nvSpPr>
            <p:cNvPr id="132" name="Google Shape;132;p5"/>
            <p:cNvSpPr/>
            <p:nvPr/>
          </p:nvSpPr>
          <p:spPr>
            <a:xfrm rot="-3720000">
              <a:off x="1798" y="1135"/>
              <a:ext cx="715" cy="1380"/>
            </a:xfrm>
            <a:prstGeom prst="flowChartMerge">
              <a:avLst/>
            </a:prstGeom>
            <a:solidFill>
              <a:srgbClr val="996633"/>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txBox="1"/>
            <p:nvPr/>
          </p:nvSpPr>
          <p:spPr>
            <a:xfrm rot="1680000">
              <a:off x="1483" y="1474"/>
              <a:ext cx="690" cy="35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1000</a:t>
              </a:r>
              <a:endParaRPr/>
            </a:p>
          </p:txBody>
        </p:sp>
        <p:sp>
          <p:nvSpPr>
            <p:cNvPr id="134" name="Google Shape;134;p5"/>
            <p:cNvSpPr/>
            <p:nvPr/>
          </p:nvSpPr>
          <p:spPr>
            <a:xfrm rot="-5460000">
              <a:off x="1720" y="1520"/>
              <a:ext cx="668" cy="1333"/>
            </a:xfrm>
            <a:prstGeom prst="flowChartMerge">
              <a:avLst/>
            </a:prstGeom>
            <a:solidFill>
              <a:srgbClr val="CCFF33"/>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txBox="1"/>
            <p:nvPr/>
          </p:nvSpPr>
          <p:spPr>
            <a:xfrm rot="-60000">
              <a:off x="1368" y="2005"/>
              <a:ext cx="666"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800</a:t>
              </a:r>
              <a:endParaRPr/>
            </a:p>
          </p:txBody>
        </p:sp>
        <p:sp>
          <p:nvSpPr>
            <p:cNvPr id="136" name="Google Shape;136;p5"/>
            <p:cNvSpPr/>
            <p:nvPr/>
          </p:nvSpPr>
          <p:spPr>
            <a:xfrm rot="-7320000">
              <a:off x="1837" y="1864"/>
              <a:ext cx="668" cy="1333"/>
            </a:xfrm>
            <a:prstGeom prst="flowChartMerge">
              <a:avLst/>
            </a:prstGeom>
            <a:solidFill>
              <a:srgbClr val="00FF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txBox="1"/>
            <p:nvPr/>
          </p:nvSpPr>
          <p:spPr>
            <a:xfrm rot="-1920000">
              <a:off x="1543" y="2526"/>
              <a:ext cx="667"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900</a:t>
              </a:r>
              <a:endParaRPr/>
            </a:p>
          </p:txBody>
        </p:sp>
        <p:sp>
          <p:nvSpPr>
            <p:cNvPr id="138" name="Google Shape;138;p5"/>
            <p:cNvSpPr/>
            <p:nvPr/>
          </p:nvSpPr>
          <p:spPr>
            <a:xfrm rot="-9000000">
              <a:off x="2105" y="2123"/>
              <a:ext cx="666" cy="1335"/>
            </a:xfrm>
            <a:prstGeom prst="flowChartMerge">
              <a:avLst/>
            </a:prstGeom>
            <a:solidFill>
              <a:srgbClr val="99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1000</a:t>
              </a:r>
              <a:endParaRPr/>
            </a:p>
          </p:txBody>
        </p:sp>
        <p:sp>
          <p:nvSpPr>
            <p:cNvPr id="139" name="Google Shape;139;p5"/>
            <p:cNvSpPr/>
            <p:nvPr/>
          </p:nvSpPr>
          <p:spPr>
            <a:xfrm rot="10800000">
              <a:off x="2424" y="2246"/>
              <a:ext cx="744" cy="1335"/>
            </a:xfrm>
            <a:prstGeom prst="flowChartMerge">
              <a:avLst/>
            </a:prstGeom>
            <a:solidFill>
              <a:srgbClr val="FF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800</a:t>
              </a:r>
              <a:endParaRPr/>
            </a:p>
          </p:txBody>
        </p:sp>
        <p:sp>
          <p:nvSpPr>
            <p:cNvPr id="140" name="Google Shape;140;p5"/>
            <p:cNvSpPr/>
            <p:nvPr/>
          </p:nvSpPr>
          <p:spPr>
            <a:xfrm rot="240000">
              <a:off x="2628" y="2008"/>
              <a:ext cx="381" cy="381"/>
            </a:xfrm>
            <a:prstGeom prst="flowChartConnector">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41" name="Google Shape;141;p5"/>
            <p:cNvCxnSpPr/>
            <p:nvPr/>
          </p:nvCxnSpPr>
          <p:spPr>
            <a:xfrm>
              <a:off x="2112" y="2928"/>
              <a:ext cx="384" cy="240"/>
            </a:xfrm>
            <a:prstGeom prst="straightConnector1">
              <a:avLst/>
            </a:prstGeom>
            <a:noFill/>
            <a:ln cap="flat" cmpd="sng" w="9525">
              <a:solidFill>
                <a:srgbClr val="9900FF"/>
              </a:solidFill>
              <a:prstDash val="solid"/>
              <a:miter lim="800000"/>
              <a:headEnd len="med" w="med" type="none"/>
              <a:tailEnd len="med" w="med" type="none"/>
            </a:ln>
          </p:spPr>
        </p:cxnSp>
      </p:grpSp>
      <p:sp>
        <p:nvSpPr>
          <p:cNvPr id="142" name="Google Shape;142;p5"/>
          <p:cNvSpPr txBox="1"/>
          <p:nvPr/>
        </p:nvSpPr>
        <p:spPr>
          <a:xfrm>
            <a:off x="2800350" y="4457700"/>
            <a:ext cx="18415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xsgs_9001" id="143" name="Google Shape;143;p5"/>
          <p:cNvPicPr preferRelativeResize="0"/>
          <p:nvPr/>
        </p:nvPicPr>
        <p:blipFill rotWithShape="1">
          <a:blip r:embed="rId3">
            <a:alphaModFix/>
          </a:blip>
          <a:srcRect b="0" l="0" r="0" t="0"/>
          <a:stretch/>
        </p:blipFill>
        <p:spPr>
          <a:xfrm>
            <a:off x="7010400" y="1066800"/>
            <a:ext cx="2133600" cy="5715000"/>
          </a:xfrm>
          <a:prstGeom prst="rect">
            <a:avLst/>
          </a:prstGeom>
          <a:noFill/>
          <a:ln>
            <a:noFill/>
          </a:ln>
        </p:spPr>
      </p:pic>
      <p:pic>
        <p:nvPicPr>
          <p:cNvPr descr="xsgs_9001" id="144" name="Google Shape;144;p5"/>
          <p:cNvPicPr preferRelativeResize="0"/>
          <p:nvPr/>
        </p:nvPicPr>
        <p:blipFill rotWithShape="1">
          <a:blip r:embed="rId3">
            <a:alphaModFix/>
          </a:blip>
          <a:srcRect b="0" l="0" r="0" t="0"/>
          <a:stretch/>
        </p:blipFill>
        <p:spPr>
          <a:xfrm>
            <a:off x="-212725" y="990600"/>
            <a:ext cx="2133600" cy="5715000"/>
          </a:xfrm>
          <a:prstGeom prst="rect">
            <a:avLst/>
          </a:prstGeom>
          <a:noFill/>
          <a:ln>
            <a:noFill/>
          </a:ln>
        </p:spPr>
      </p:pic>
      <p:sp>
        <p:nvSpPr>
          <p:cNvPr id="145" name="Google Shape;145;p5"/>
          <p:cNvSpPr/>
          <p:nvPr/>
        </p:nvSpPr>
        <p:spPr>
          <a:xfrm>
            <a:off x="0" y="1371600"/>
            <a:ext cx="603250" cy="565150"/>
          </a:xfrm>
          <a:prstGeom prst="ellipse">
            <a:avLst/>
          </a:prstGeom>
          <a:solidFill>
            <a:srgbClr val="FF0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1</a:t>
            </a:r>
            <a:endParaRPr/>
          </a:p>
        </p:txBody>
      </p:sp>
      <p:sp>
        <p:nvSpPr>
          <p:cNvPr id="146" name="Google Shape;146;p5"/>
          <p:cNvSpPr/>
          <p:nvPr/>
        </p:nvSpPr>
        <p:spPr>
          <a:xfrm>
            <a:off x="7245350" y="1455737"/>
            <a:ext cx="603250" cy="565150"/>
          </a:xfrm>
          <a:prstGeom prst="ellipse">
            <a:avLst/>
          </a:prstGeom>
          <a:solidFill>
            <a:srgbClr val="FF00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2</a:t>
            </a:r>
            <a:endParaRPr/>
          </a:p>
        </p:txBody>
      </p:sp>
      <p:sp>
        <p:nvSpPr>
          <p:cNvPr id="147" name="Google Shape;147;p5"/>
          <p:cNvSpPr/>
          <p:nvPr/>
        </p:nvSpPr>
        <p:spPr>
          <a:xfrm>
            <a:off x="8235950" y="1936750"/>
            <a:ext cx="603250" cy="565150"/>
          </a:xfrm>
          <a:prstGeom prst="ellipse">
            <a:avLst/>
          </a:prstGeom>
          <a:solidFill>
            <a:srgbClr val="92D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3</a:t>
            </a:r>
            <a:endParaRPr/>
          </a:p>
        </p:txBody>
      </p:sp>
      <p:sp>
        <p:nvSpPr>
          <p:cNvPr id="148" name="Google Shape;148;p5"/>
          <p:cNvSpPr/>
          <p:nvPr/>
        </p:nvSpPr>
        <p:spPr>
          <a:xfrm>
            <a:off x="552450" y="2789237"/>
            <a:ext cx="603250" cy="565150"/>
          </a:xfrm>
          <a:prstGeom prst="ellipse">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4</a:t>
            </a:r>
            <a:endParaRPr/>
          </a:p>
        </p:txBody>
      </p:sp>
      <p:sp>
        <p:nvSpPr>
          <p:cNvPr id="149" name="Google Shape;149;p5"/>
          <p:cNvSpPr/>
          <p:nvPr/>
        </p:nvSpPr>
        <p:spPr>
          <a:xfrm>
            <a:off x="8534400" y="6477000"/>
            <a:ext cx="609600" cy="381000"/>
          </a:xfrm>
          <a:custGeom>
            <a:rect b="b" l="l" r="r" t="t"/>
            <a:pathLst>
              <a:path extrusionOk="0" h="120000" w="120000">
                <a:moveTo>
                  <a:pt x="0" y="0"/>
                </a:moveTo>
                <a:lnTo>
                  <a:pt x="120000" y="0"/>
                </a:lnTo>
                <a:lnTo>
                  <a:pt x="120000" y="120000"/>
                </a:lnTo>
                <a:lnTo>
                  <a:pt x="0" y="120000"/>
                </a:lnTo>
                <a:close/>
                <a:moveTo>
                  <a:pt x="74063" y="60000"/>
                </a:moveTo>
                <a:lnTo>
                  <a:pt x="31875" y="15000"/>
                </a:lnTo>
                <a:lnTo>
                  <a:pt x="31875" y="105000"/>
                </a:lnTo>
                <a:close/>
                <a:moveTo>
                  <a:pt x="81094" y="15000"/>
                </a:moveTo>
                <a:lnTo>
                  <a:pt x="88125" y="15000"/>
                </a:lnTo>
                <a:lnTo>
                  <a:pt x="88125" y="105000"/>
                </a:lnTo>
                <a:lnTo>
                  <a:pt x="81094" y="105000"/>
                </a:lnTo>
                <a:close/>
              </a:path>
              <a:path extrusionOk="0" fill="darken" h="120000" w="120000">
                <a:moveTo>
                  <a:pt x="74063" y="60000"/>
                </a:moveTo>
                <a:lnTo>
                  <a:pt x="31875" y="15000"/>
                </a:lnTo>
                <a:lnTo>
                  <a:pt x="31875" y="105000"/>
                </a:lnTo>
                <a:close/>
                <a:moveTo>
                  <a:pt x="81094" y="15000"/>
                </a:moveTo>
                <a:lnTo>
                  <a:pt x="88125" y="15000"/>
                </a:lnTo>
                <a:lnTo>
                  <a:pt x="88125" y="105000"/>
                </a:lnTo>
                <a:lnTo>
                  <a:pt x="81094" y="105000"/>
                </a:lnTo>
                <a:close/>
              </a:path>
              <a:path extrusionOk="0" fill="none" h="120000" w="120000">
                <a:moveTo>
                  <a:pt x="74063" y="60000"/>
                </a:moveTo>
                <a:lnTo>
                  <a:pt x="31875" y="105000"/>
                </a:lnTo>
                <a:lnTo>
                  <a:pt x="31875" y="15000"/>
                </a:lnTo>
                <a:close/>
                <a:moveTo>
                  <a:pt x="81094" y="15000"/>
                </a:moveTo>
                <a:lnTo>
                  <a:pt x="88125" y="15000"/>
                </a:lnTo>
                <a:lnTo>
                  <a:pt x="88125" y="105000"/>
                </a:lnTo>
                <a:lnTo>
                  <a:pt x="81094" y="10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0" name="Google Shape;150;p5"/>
          <p:cNvSpPr txBox="1"/>
          <p:nvPr/>
        </p:nvSpPr>
        <p:spPr>
          <a:xfrm>
            <a:off x="1981200" y="76200"/>
            <a:ext cx="5715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Arial"/>
              <a:buNone/>
            </a:pPr>
            <a:r>
              <a:rPr b="1" i="0" lang="en-US" sz="2800" u="none">
                <a:solidFill>
                  <a:srgbClr val="0000CC"/>
                </a:solidFill>
                <a:latin typeface="Arial"/>
                <a:ea typeface="Arial"/>
                <a:cs typeface="Arial"/>
                <a:sym typeface="Arial"/>
              </a:rPr>
              <a:t>TRÒ CHƠI VÒNG QUAY KÌ DIỆU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5"/>
                                        </p:tgtEl>
                                      </p:cBhvr>
                                    </p:animEffect>
                                    <p:set>
                                      <p:cBhvr>
                                        <p:cTn dur="1" fill="hold">
                                          <p:stCondLst>
                                            <p:cond delay="500"/>
                                          </p:stCondLst>
                                        </p:cTn>
                                        <p:tgtEl>
                                          <p:spTgt spid="1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6"/>
                                        </p:tgtEl>
                                      </p:cBhvr>
                                    </p:animEffect>
                                    <p:set>
                                      <p:cBhvr>
                                        <p:cTn dur="1" fill="hold">
                                          <p:stCondLst>
                                            <p:cond delay="500"/>
                                          </p:stCondLst>
                                        </p:cTn>
                                        <p:tgtEl>
                                          <p:spTgt spid="1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7"/>
                                        </p:tgtEl>
                                      </p:cBhvr>
                                    </p:animEffect>
                                    <p:set>
                                      <p:cBhvr>
                                        <p:cTn dur="1" fill="hold">
                                          <p:stCondLst>
                                            <p:cond delay="500"/>
                                          </p:stCondLst>
                                        </p:cTn>
                                        <p:tgtEl>
                                          <p:spTgt spid="1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8">
                                            <p:txEl>
                                              <p:pRg end="0" st="0"/>
                                            </p:txEl>
                                          </p:spTgt>
                                        </p:tgtEl>
                                      </p:cBhvr>
                                    </p:animEffect>
                                    <p:set>
                                      <p:cBhvr>
                                        <p:cTn dur="1" fill="hold">
                                          <p:stCondLst>
                                            <p:cond delay="500"/>
                                          </p:stCondLst>
                                        </p:cTn>
                                        <p:tgtEl>
                                          <p:spTgt spid="148">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8"/>
                                        </p:tgtEl>
                                      </p:cBhvr>
                                    </p:animEffect>
                                    <p:set>
                                      <p:cBhvr>
                                        <p:cTn dur="1" fill="hold">
                                          <p:stCondLst>
                                            <p:cond delay="500"/>
                                          </p:stCondLst>
                                        </p:cTn>
                                        <p:tgtEl>
                                          <p:spTgt spid="14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6"/>
          <p:cNvSpPr/>
          <p:nvPr/>
        </p:nvSpPr>
        <p:spPr>
          <a:xfrm>
            <a:off x="8534400" y="6400800"/>
            <a:ext cx="609600" cy="457200"/>
          </a:xfrm>
          <a:custGeom>
            <a:rect b="b" l="l" r="r" t="t"/>
            <a:pathLst>
              <a:path extrusionOk="0" h="120000" w="120000">
                <a:moveTo>
                  <a:pt x="0" y="0"/>
                </a:moveTo>
                <a:lnTo>
                  <a:pt x="120000" y="0"/>
                </a:lnTo>
                <a:lnTo>
                  <a:pt x="120000" y="120000"/>
                </a:lnTo>
                <a:lnTo>
                  <a:pt x="0" y="120000"/>
                </a:lnTo>
                <a:close/>
                <a:moveTo>
                  <a:pt x="43125" y="60000"/>
                </a:moveTo>
                <a:lnTo>
                  <a:pt x="93750" y="15000"/>
                </a:lnTo>
                <a:lnTo>
                  <a:pt x="93750" y="105000"/>
                </a:lnTo>
                <a:close/>
                <a:moveTo>
                  <a:pt x="34687" y="15000"/>
                </a:moveTo>
                <a:lnTo>
                  <a:pt x="26250" y="15000"/>
                </a:lnTo>
                <a:lnTo>
                  <a:pt x="26250" y="105000"/>
                </a:lnTo>
                <a:lnTo>
                  <a:pt x="34687" y="105000"/>
                </a:lnTo>
                <a:close/>
              </a:path>
              <a:path extrusionOk="0" fill="darken" h="120000" w="120000">
                <a:moveTo>
                  <a:pt x="43125" y="60000"/>
                </a:moveTo>
                <a:lnTo>
                  <a:pt x="93750" y="15000"/>
                </a:lnTo>
                <a:lnTo>
                  <a:pt x="93750" y="105000"/>
                </a:lnTo>
                <a:close/>
                <a:moveTo>
                  <a:pt x="34687" y="15000"/>
                </a:moveTo>
                <a:lnTo>
                  <a:pt x="26250" y="15000"/>
                </a:lnTo>
                <a:lnTo>
                  <a:pt x="26250" y="105000"/>
                </a:lnTo>
                <a:lnTo>
                  <a:pt x="34687" y="105000"/>
                </a:lnTo>
                <a:close/>
              </a:path>
              <a:path extrusionOk="0" fill="none" h="120000" w="120000">
                <a:moveTo>
                  <a:pt x="43125" y="60000"/>
                </a:moveTo>
                <a:lnTo>
                  <a:pt x="93750" y="15000"/>
                </a:lnTo>
                <a:lnTo>
                  <a:pt x="93750" y="105000"/>
                </a:lnTo>
                <a:close/>
                <a:moveTo>
                  <a:pt x="34687" y="15000"/>
                </a:moveTo>
                <a:lnTo>
                  <a:pt x="34687" y="105000"/>
                </a:lnTo>
                <a:lnTo>
                  <a:pt x="26250" y="105000"/>
                </a:lnTo>
                <a:lnTo>
                  <a:pt x="26250" y="1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6" name="Google Shape;156;p6"/>
          <p:cNvSpPr txBox="1"/>
          <p:nvPr/>
        </p:nvSpPr>
        <p:spPr>
          <a:xfrm>
            <a:off x="458787" y="914400"/>
            <a:ext cx="8382000" cy="32321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Câu 1. </a:t>
            </a:r>
            <a:r>
              <a:rPr b="0" i="0" lang="en-US" sz="2800" u="none">
                <a:solidFill>
                  <a:schemeClr val="dk1"/>
                </a:solidFill>
                <a:latin typeface="Arial"/>
                <a:ea typeface="Arial"/>
                <a:cs typeface="Arial"/>
                <a:sym typeface="Arial"/>
              </a:rPr>
              <a:t>Bài TĐN nào được trích trong một bài hát rất nổi tiếng của nhạc sĩ Phạm Tuyên viết cho thiếu nhi về chủ đề Trung Thu? Hãy cho biết tên và nhóm em hãy đọc bài TĐN đó?</a:t>
            </a:r>
            <a:endParaRPr/>
          </a:p>
          <a:p>
            <a:pPr indent="0" lvl="0" marL="0" marR="0" rtl="0" algn="l">
              <a:lnSpc>
                <a:spcPct val="100000"/>
              </a:lnSpc>
              <a:spcBef>
                <a:spcPts val="0"/>
              </a:spcBef>
              <a:spcAft>
                <a:spcPts val="0"/>
              </a:spcAft>
              <a:buNone/>
            </a:pPr>
            <a:r>
              <a:t/>
            </a:r>
            <a:endParaRPr b="0" i="0" sz="2800" u="none">
              <a:solidFill>
                <a:schemeClr val="dk1"/>
              </a:solidFill>
              <a:latin typeface="Arial"/>
              <a:ea typeface="Arial"/>
              <a:cs typeface="Arial"/>
              <a:sym typeface="Arial"/>
            </a:endParaRPr>
          </a:p>
        </p:txBody>
      </p:sp>
      <p:sp>
        <p:nvSpPr>
          <p:cNvPr id="157" name="Google Shape;157;p6"/>
          <p:cNvSpPr txBox="1"/>
          <p:nvPr/>
        </p:nvSpPr>
        <p:spPr>
          <a:xfrm>
            <a:off x="609600" y="4489450"/>
            <a:ext cx="8382000" cy="522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Câu trả lời : Bài TĐN số 1 : “Chiếc đèn ông sao”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id="162" name="Google Shape;162;p7"/>
          <p:cNvPicPr preferRelativeResize="0"/>
          <p:nvPr/>
        </p:nvPicPr>
        <p:blipFill rotWithShape="1">
          <a:blip r:embed="rId3">
            <a:alphaModFix/>
          </a:blip>
          <a:srcRect b="0" l="0" r="0" t="0"/>
          <a:stretch/>
        </p:blipFill>
        <p:spPr>
          <a:xfrm>
            <a:off x="8839200" y="6553200"/>
            <a:ext cx="304800" cy="304800"/>
          </a:xfrm>
          <a:prstGeom prst="rect">
            <a:avLst/>
          </a:prstGeom>
          <a:noFill/>
          <a:ln>
            <a:noFill/>
          </a:ln>
        </p:spPr>
      </p:pic>
      <p:sp>
        <p:nvSpPr>
          <p:cNvPr id="163" name="Google Shape;163;p7"/>
          <p:cNvSpPr txBox="1"/>
          <p:nvPr/>
        </p:nvSpPr>
        <p:spPr>
          <a:xfrm>
            <a:off x="-2114550" y="1430337"/>
            <a:ext cx="13374687" cy="3843337"/>
          </a:xfrm>
          <a:prstGeom prst="rect">
            <a:avLst/>
          </a:prstGeom>
          <a:noFill/>
          <a:ln>
            <a:noFill/>
          </a:ln>
        </p:spPr>
        <p:txBody>
          <a:bodyPr anchorCtr="0" anchor="ctr" bIns="0" lIns="0" spcFirstLastPara="1" rIns="44425" wrap="square" tIns="17450">
            <a:spAutoFit/>
          </a:bodyPr>
          <a:lstStyle/>
          <a:p>
            <a:pPr indent="0" lvl="0" marL="0" marR="0" rtl="0" algn="ctr">
              <a:lnSpc>
                <a:spcPct val="100000"/>
              </a:lnSpc>
              <a:spcBef>
                <a:spcPts val="0"/>
              </a:spcBef>
              <a:spcAft>
                <a:spcPts val="0"/>
              </a:spcAft>
              <a:buClr>
                <a:srgbClr val="FF0000"/>
              </a:buClr>
              <a:buSzPts val="1300"/>
              <a:buFont typeface="Arial"/>
              <a:buNone/>
            </a:pPr>
            <a:r>
              <a:rPr b="1" i="1" lang="en-US" sz="1300" u="none">
                <a:solidFill>
                  <a:srgbClr val="FF0000"/>
                </a:solidFill>
                <a:latin typeface="Arial"/>
                <a:ea typeface="Arial"/>
                <a:cs typeface="Arial"/>
                <a:sym typeface="Arial"/>
              </a:rPr>
              <a:t>.</a:t>
            </a:r>
            <a:r>
              <a:rPr b="1" i="0" lang="en-US" sz="1300" u="none">
                <a:solidFill>
                  <a:srgbClr val="FFFFFF"/>
                </a:solidFill>
                <a:latin typeface="Arial"/>
                <a:ea typeface="Arial"/>
                <a:cs typeface="Arial"/>
                <a:sym typeface="Arial"/>
              </a:rPr>
              <a:t> </a:t>
            </a:r>
            <a:r>
              <a:rPr b="1" i="1" lang="en-US" sz="1300" u="none">
                <a:solidFill>
                  <a:srgbClr val="FFFFFF"/>
                </a:solidFill>
                <a:latin typeface="Arial"/>
                <a:ea typeface="Arial"/>
                <a:cs typeface="Arial"/>
                <a:sym typeface="Arial"/>
              </a:rPr>
              <a:t>Tập đọc nhạc số 1</a:t>
            </a:r>
            <a:r>
              <a:rPr b="0" i="0" lang="en-US" sz="1100" u="none">
                <a:solidFill>
                  <a:schemeClr val="dk1"/>
                </a:solidFill>
                <a:latin typeface="Arial"/>
                <a:ea typeface="Arial"/>
                <a:cs typeface="Arial"/>
                <a:sym typeface="Arial"/>
              </a:rPr>
              <a:t> </a:t>
            </a:r>
            <a:endParaRPr b="0" i="0" sz="900" u="none">
              <a:solidFill>
                <a:srgbClr val="80808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300"/>
              <a:buFont typeface="Courier New"/>
              <a:buNone/>
            </a:pPr>
            <a:r>
              <a:rPr b="1" i="0" lang="en-US" sz="1300" u="none">
                <a:solidFill>
                  <a:srgbClr val="FFFFFF"/>
                </a:solidFill>
                <a:latin typeface="Courier New"/>
                <a:ea typeface="Courier New"/>
                <a:cs typeface="Courier New"/>
                <a:sym typeface="Courier New"/>
              </a:rPr>
              <a:t>  </a:t>
            </a:r>
            <a:r>
              <a:rPr b="1" i="0" lang="en-US" sz="23800" u="none">
                <a:solidFill>
                  <a:srgbClr val="FFFFFF"/>
                </a:solidFill>
                <a:latin typeface="Courier New"/>
                <a:ea typeface="Courier New"/>
                <a:cs typeface="Courier New"/>
                <a:sym typeface="Courier New"/>
              </a:rPr>
              <a:t> </a:t>
            </a:r>
            <a:r>
              <a:rPr b="1" i="0" lang="en-US" sz="1300" u="none">
                <a:solidFill>
                  <a:srgbClr val="FFFFFF"/>
                </a:solidFill>
                <a:latin typeface="Courier New"/>
                <a:ea typeface="Courier New"/>
                <a:cs typeface="Courier New"/>
                <a:sym typeface="Courier New"/>
              </a:rPr>
              <a:t>                                                                                                                   </a:t>
            </a:r>
            <a:endParaRPr/>
          </a:p>
        </p:txBody>
      </p:sp>
      <p:pic>
        <p:nvPicPr>
          <p:cNvPr descr="l8_tdn1_chiec_den_ong_sao_725114326" id="164" name="Google Shape;164;p7"/>
          <p:cNvPicPr preferRelativeResize="0"/>
          <p:nvPr/>
        </p:nvPicPr>
        <p:blipFill rotWithShape="1">
          <a:blip r:embed="rId4">
            <a:alphaModFix/>
          </a:blip>
          <a:srcRect b="0" l="0" r="0" t="0"/>
          <a:stretch/>
        </p:blipFill>
        <p:spPr>
          <a:xfrm>
            <a:off x="990600" y="533400"/>
            <a:ext cx="7239000" cy="518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00">
            <a:alpha val="39607"/>
          </a:srgbClr>
        </a:solidFill>
      </p:bgPr>
    </p:bg>
    <p:spTree>
      <p:nvGrpSpPr>
        <p:cNvPr id="168" name="Shape 168"/>
        <p:cNvGrpSpPr/>
        <p:nvPr/>
      </p:nvGrpSpPr>
      <p:grpSpPr>
        <a:xfrm>
          <a:off x="0" y="0"/>
          <a:ext cx="0" cy="0"/>
          <a:chOff x="0" y="0"/>
          <a:chExt cx="0" cy="0"/>
        </a:xfrm>
      </p:grpSpPr>
      <p:grpSp>
        <p:nvGrpSpPr>
          <p:cNvPr id="169" name="Google Shape;169;p8"/>
          <p:cNvGrpSpPr/>
          <p:nvPr/>
        </p:nvGrpSpPr>
        <p:grpSpPr>
          <a:xfrm>
            <a:off x="1447800" y="838200"/>
            <a:ext cx="6172200" cy="5943600"/>
            <a:chOff x="912" y="336"/>
            <a:chExt cx="3888" cy="3696"/>
          </a:xfrm>
        </p:grpSpPr>
        <p:sp>
          <p:nvSpPr>
            <p:cNvPr id="170" name="Google Shape;170;p8"/>
            <p:cNvSpPr/>
            <p:nvPr/>
          </p:nvSpPr>
          <p:spPr>
            <a:xfrm>
              <a:off x="912" y="336"/>
              <a:ext cx="3888" cy="3696"/>
            </a:xfrm>
            <a:prstGeom prst="flowChartConnector">
              <a:avLst/>
            </a:prstGeom>
            <a:noFill/>
            <a:ln cap="flat" cmpd="sng" w="171450">
              <a:solidFill>
                <a:srgbClr val="224B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71" name="Google Shape;171;p8"/>
            <p:cNvCxnSpPr/>
            <p:nvPr/>
          </p:nvCxnSpPr>
          <p:spPr>
            <a:xfrm flipH="1">
              <a:off x="3552" y="720"/>
              <a:ext cx="144" cy="240"/>
            </a:xfrm>
            <a:prstGeom prst="straightConnector1">
              <a:avLst/>
            </a:prstGeom>
            <a:noFill/>
            <a:ln cap="flat" cmpd="sng" w="212725">
              <a:solidFill>
                <a:srgbClr val="C00000"/>
              </a:solidFill>
              <a:prstDash val="solid"/>
              <a:miter lim="800000"/>
              <a:headEnd len="med" w="med" type="none"/>
              <a:tailEnd len="med" w="med" type="triangle"/>
            </a:ln>
          </p:spPr>
        </p:cxnSp>
      </p:grpSp>
      <p:grpSp>
        <p:nvGrpSpPr>
          <p:cNvPr id="172" name="Google Shape;172;p8"/>
          <p:cNvGrpSpPr/>
          <p:nvPr/>
        </p:nvGrpSpPr>
        <p:grpSpPr>
          <a:xfrm rot="-1980000">
            <a:off x="2203236" y="1566569"/>
            <a:ext cx="4660905" cy="4516020"/>
            <a:chOff x="1365" y="753"/>
            <a:chExt cx="2888" cy="2845"/>
          </a:xfrm>
        </p:grpSpPr>
        <p:sp>
          <p:nvSpPr>
            <p:cNvPr id="173" name="Google Shape;173;p8"/>
            <p:cNvSpPr/>
            <p:nvPr/>
          </p:nvSpPr>
          <p:spPr>
            <a:xfrm rot="1980000">
              <a:off x="2825" y="862"/>
              <a:ext cx="720" cy="1423"/>
            </a:xfrm>
            <a:prstGeom prst="flowChartMerge">
              <a:avLst/>
            </a:prstGeom>
            <a:solidFill>
              <a:srgbClr val="FFFF66"/>
            </a:solidFill>
            <a:ln cap="flat" cmpd="sng" w="9525">
              <a:solidFill>
                <a:srgbClr val="00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Arial"/>
                <a:buNone/>
              </a:pPr>
              <a:r>
                <a:rPr b="0" i="0" lang="en-US" sz="3200" u="none">
                  <a:solidFill>
                    <a:srgbClr val="0000FF"/>
                  </a:solidFill>
                  <a:latin typeface="Arial"/>
                  <a:ea typeface="Arial"/>
                  <a:cs typeface="Arial"/>
                  <a:sym typeface="Arial"/>
                </a:rPr>
                <a:t>700</a:t>
              </a:r>
              <a:endParaRPr/>
            </a:p>
          </p:txBody>
        </p:sp>
        <p:sp>
          <p:nvSpPr>
            <p:cNvPr id="174" name="Google Shape;174;p8"/>
            <p:cNvSpPr/>
            <p:nvPr/>
          </p:nvSpPr>
          <p:spPr>
            <a:xfrm rot="3720000">
              <a:off x="3103" y="1159"/>
              <a:ext cx="668" cy="1381"/>
            </a:xfrm>
            <a:prstGeom prst="flowChartMerge">
              <a:avLst/>
            </a:prstGeom>
            <a:solidFill>
              <a:srgbClr val="0000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txBox="1"/>
            <p:nvPr/>
          </p:nvSpPr>
          <p:spPr>
            <a:xfrm rot="9120000">
              <a:off x="3394" y="1511"/>
              <a:ext cx="690"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900</a:t>
              </a:r>
              <a:endParaRPr/>
            </a:p>
          </p:txBody>
        </p:sp>
        <p:sp>
          <p:nvSpPr>
            <p:cNvPr id="176" name="Google Shape;176;p8"/>
            <p:cNvSpPr/>
            <p:nvPr/>
          </p:nvSpPr>
          <p:spPr>
            <a:xfrm rot="5340000">
              <a:off x="3199" y="1486"/>
              <a:ext cx="667" cy="1428"/>
            </a:xfrm>
            <a:prstGeom prst="flowChartMerge">
              <a:avLst/>
            </a:prstGeom>
            <a:solidFill>
              <a:srgbClr val="800080"/>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8"/>
            <p:cNvSpPr txBox="1"/>
            <p:nvPr/>
          </p:nvSpPr>
          <p:spPr>
            <a:xfrm rot="10740000">
              <a:off x="3508" y="2016"/>
              <a:ext cx="714" cy="33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1000</a:t>
              </a:r>
              <a:endParaRPr/>
            </a:p>
          </p:txBody>
        </p:sp>
        <p:sp>
          <p:nvSpPr>
            <p:cNvPr id="178" name="Google Shape;178;p8"/>
            <p:cNvSpPr/>
            <p:nvPr/>
          </p:nvSpPr>
          <p:spPr>
            <a:xfrm rot="7140000">
              <a:off x="3100" y="1852"/>
              <a:ext cx="667" cy="1381"/>
            </a:xfrm>
            <a:prstGeom prst="flowChartMerge">
              <a:avLst/>
            </a:prstGeom>
            <a:solidFill>
              <a:srgbClr val="00FF00"/>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
            <p:cNvSpPr txBox="1"/>
            <p:nvPr/>
          </p:nvSpPr>
          <p:spPr>
            <a:xfrm rot="-9060000">
              <a:off x="3390" y="2541"/>
              <a:ext cx="690"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900</a:t>
              </a:r>
              <a:endParaRPr/>
            </a:p>
          </p:txBody>
        </p:sp>
        <p:sp>
          <p:nvSpPr>
            <p:cNvPr id="180" name="Google Shape;180;p8"/>
            <p:cNvSpPr/>
            <p:nvPr/>
          </p:nvSpPr>
          <p:spPr>
            <a:xfrm rot="9000000">
              <a:off x="2827" y="2143"/>
              <a:ext cx="714" cy="1368"/>
            </a:xfrm>
            <a:prstGeom prst="flowChartMerge">
              <a:avLst/>
            </a:prstGeom>
            <a:solidFill>
              <a:srgbClr val="FFCC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700</a:t>
              </a:r>
              <a:endParaRPr/>
            </a:p>
          </p:txBody>
        </p:sp>
        <p:sp>
          <p:nvSpPr>
            <p:cNvPr id="181" name="Google Shape;181;p8"/>
            <p:cNvSpPr/>
            <p:nvPr/>
          </p:nvSpPr>
          <p:spPr>
            <a:xfrm rot="120000">
              <a:off x="2446" y="766"/>
              <a:ext cx="762" cy="1383"/>
            </a:xfrm>
            <a:prstGeom prst="flowChartMerge">
              <a:avLst/>
            </a:prstGeom>
            <a:solidFill>
              <a:srgbClr val="00B0F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900</a:t>
              </a:r>
              <a:endParaRPr/>
            </a:p>
          </p:txBody>
        </p:sp>
        <p:sp>
          <p:nvSpPr>
            <p:cNvPr id="182" name="Google Shape;182;p8"/>
            <p:cNvSpPr/>
            <p:nvPr/>
          </p:nvSpPr>
          <p:spPr>
            <a:xfrm rot="-1800000">
              <a:off x="2056" y="855"/>
              <a:ext cx="762" cy="1407"/>
            </a:xfrm>
            <a:prstGeom prst="flowChartMerge">
              <a:avLst/>
            </a:prstGeom>
            <a:solidFill>
              <a:srgbClr val="FF0000"/>
            </a:solid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0" i="0" lang="en-US" sz="2800" u="none">
                  <a:solidFill>
                    <a:schemeClr val="lt1"/>
                  </a:solidFill>
                  <a:latin typeface="Arial"/>
                  <a:ea typeface="Arial"/>
                  <a:cs typeface="Arial"/>
                  <a:sym typeface="Arial"/>
                </a:rPr>
                <a:t>700</a:t>
              </a:r>
              <a:endParaRPr/>
            </a:p>
          </p:txBody>
        </p:sp>
        <p:sp>
          <p:nvSpPr>
            <p:cNvPr id="183" name="Google Shape;183;p8"/>
            <p:cNvSpPr/>
            <p:nvPr/>
          </p:nvSpPr>
          <p:spPr>
            <a:xfrm rot="-3720000">
              <a:off x="1798" y="1135"/>
              <a:ext cx="715" cy="1380"/>
            </a:xfrm>
            <a:prstGeom prst="flowChartMerge">
              <a:avLst/>
            </a:prstGeom>
            <a:solidFill>
              <a:srgbClr val="996633"/>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8"/>
            <p:cNvSpPr txBox="1"/>
            <p:nvPr/>
          </p:nvSpPr>
          <p:spPr>
            <a:xfrm rot="1680000">
              <a:off x="1483" y="1474"/>
              <a:ext cx="690" cy="35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0" i="0" lang="en-US" sz="3200" u="none">
                  <a:solidFill>
                    <a:schemeClr val="lt1"/>
                  </a:solidFill>
                  <a:latin typeface="Arial"/>
                  <a:ea typeface="Arial"/>
                  <a:cs typeface="Arial"/>
                  <a:sym typeface="Arial"/>
                </a:rPr>
                <a:t>1000</a:t>
              </a:r>
              <a:endParaRPr/>
            </a:p>
          </p:txBody>
        </p:sp>
        <p:sp>
          <p:nvSpPr>
            <p:cNvPr id="185" name="Google Shape;185;p8"/>
            <p:cNvSpPr/>
            <p:nvPr/>
          </p:nvSpPr>
          <p:spPr>
            <a:xfrm rot="-5460000">
              <a:off x="1720" y="1520"/>
              <a:ext cx="668" cy="1333"/>
            </a:xfrm>
            <a:prstGeom prst="flowChartMerge">
              <a:avLst/>
            </a:prstGeom>
            <a:solidFill>
              <a:srgbClr val="CCFF33"/>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txBox="1"/>
            <p:nvPr/>
          </p:nvSpPr>
          <p:spPr>
            <a:xfrm rot="-60000">
              <a:off x="1368" y="2005"/>
              <a:ext cx="666"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800</a:t>
              </a:r>
              <a:endParaRPr/>
            </a:p>
          </p:txBody>
        </p:sp>
        <p:sp>
          <p:nvSpPr>
            <p:cNvPr id="187" name="Google Shape;187;p8"/>
            <p:cNvSpPr/>
            <p:nvPr/>
          </p:nvSpPr>
          <p:spPr>
            <a:xfrm rot="-7320000">
              <a:off x="1837" y="1864"/>
              <a:ext cx="668" cy="1333"/>
            </a:xfrm>
            <a:prstGeom prst="flowChartMerge">
              <a:avLst/>
            </a:prstGeom>
            <a:solidFill>
              <a:srgbClr val="00FFFF"/>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txBox="1"/>
            <p:nvPr/>
          </p:nvSpPr>
          <p:spPr>
            <a:xfrm rot="-1920000">
              <a:off x="1543" y="2526"/>
              <a:ext cx="667" cy="3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900</a:t>
              </a:r>
              <a:endParaRPr/>
            </a:p>
          </p:txBody>
        </p:sp>
        <p:sp>
          <p:nvSpPr>
            <p:cNvPr id="189" name="Google Shape;189;p8"/>
            <p:cNvSpPr/>
            <p:nvPr/>
          </p:nvSpPr>
          <p:spPr>
            <a:xfrm rot="-9000000">
              <a:off x="2105" y="2123"/>
              <a:ext cx="666" cy="1335"/>
            </a:xfrm>
            <a:prstGeom prst="flowChartMerge">
              <a:avLst/>
            </a:prstGeom>
            <a:solidFill>
              <a:srgbClr val="99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1000</a:t>
              </a:r>
              <a:endParaRPr/>
            </a:p>
          </p:txBody>
        </p:sp>
        <p:sp>
          <p:nvSpPr>
            <p:cNvPr id="190" name="Google Shape;190;p8"/>
            <p:cNvSpPr/>
            <p:nvPr/>
          </p:nvSpPr>
          <p:spPr>
            <a:xfrm rot="10800000">
              <a:off x="2424" y="2246"/>
              <a:ext cx="744" cy="1335"/>
            </a:xfrm>
            <a:prstGeom prst="flowChartMerge">
              <a:avLst/>
            </a:prstGeom>
            <a:solidFill>
              <a:srgbClr val="FF00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Arial"/>
                <a:buNone/>
              </a:pPr>
              <a:r>
                <a:rPr b="0" i="0" lang="en-US" sz="2800" u="none">
                  <a:solidFill>
                    <a:schemeClr val="dk1"/>
                  </a:solidFill>
                  <a:latin typeface="Arial"/>
                  <a:ea typeface="Arial"/>
                  <a:cs typeface="Arial"/>
                  <a:sym typeface="Arial"/>
                </a:rPr>
                <a:t>800</a:t>
              </a:r>
              <a:endParaRPr/>
            </a:p>
          </p:txBody>
        </p:sp>
        <p:sp>
          <p:nvSpPr>
            <p:cNvPr id="191" name="Google Shape;191;p8"/>
            <p:cNvSpPr/>
            <p:nvPr/>
          </p:nvSpPr>
          <p:spPr>
            <a:xfrm rot="240000">
              <a:off x="2628" y="2008"/>
              <a:ext cx="381" cy="381"/>
            </a:xfrm>
            <a:prstGeom prst="flowChartConnector">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92" name="Google Shape;192;p8"/>
            <p:cNvCxnSpPr/>
            <p:nvPr/>
          </p:nvCxnSpPr>
          <p:spPr>
            <a:xfrm>
              <a:off x="2112" y="2928"/>
              <a:ext cx="384" cy="240"/>
            </a:xfrm>
            <a:prstGeom prst="straightConnector1">
              <a:avLst/>
            </a:prstGeom>
            <a:noFill/>
            <a:ln cap="flat" cmpd="sng" w="9525">
              <a:solidFill>
                <a:srgbClr val="9900FF"/>
              </a:solidFill>
              <a:prstDash val="solid"/>
              <a:miter lim="800000"/>
              <a:headEnd len="med" w="med" type="none"/>
              <a:tailEnd len="med" w="med" type="none"/>
            </a:ln>
          </p:spPr>
        </p:cxnSp>
      </p:grpSp>
      <p:sp>
        <p:nvSpPr>
          <p:cNvPr id="193" name="Google Shape;193;p8"/>
          <p:cNvSpPr txBox="1"/>
          <p:nvPr/>
        </p:nvSpPr>
        <p:spPr>
          <a:xfrm>
            <a:off x="2800350" y="4457700"/>
            <a:ext cx="18415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xsgs_9001" id="194" name="Google Shape;194;p8"/>
          <p:cNvPicPr preferRelativeResize="0"/>
          <p:nvPr/>
        </p:nvPicPr>
        <p:blipFill rotWithShape="1">
          <a:blip r:embed="rId3">
            <a:alphaModFix/>
          </a:blip>
          <a:srcRect b="0" l="0" r="0" t="0"/>
          <a:stretch/>
        </p:blipFill>
        <p:spPr>
          <a:xfrm>
            <a:off x="7010400" y="1066800"/>
            <a:ext cx="2133600" cy="5715000"/>
          </a:xfrm>
          <a:prstGeom prst="rect">
            <a:avLst/>
          </a:prstGeom>
          <a:noFill/>
          <a:ln>
            <a:noFill/>
          </a:ln>
        </p:spPr>
      </p:pic>
      <p:pic>
        <p:nvPicPr>
          <p:cNvPr descr="xsgs_9001" id="195" name="Google Shape;195;p8"/>
          <p:cNvPicPr preferRelativeResize="0"/>
          <p:nvPr/>
        </p:nvPicPr>
        <p:blipFill rotWithShape="1">
          <a:blip r:embed="rId3">
            <a:alphaModFix/>
          </a:blip>
          <a:srcRect b="0" l="0" r="0" t="0"/>
          <a:stretch/>
        </p:blipFill>
        <p:spPr>
          <a:xfrm>
            <a:off x="-212725" y="990600"/>
            <a:ext cx="2133600" cy="5715000"/>
          </a:xfrm>
          <a:prstGeom prst="rect">
            <a:avLst/>
          </a:prstGeom>
          <a:noFill/>
          <a:ln>
            <a:noFill/>
          </a:ln>
        </p:spPr>
      </p:pic>
      <p:sp>
        <p:nvSpPr>
          <p:cNvPr id="196" name="Google Shape;196;p8"/>
          <p:cNvSpPr/>
          <p:nvPr/>
        </p:nvSpPr>
        <p:spPr>
          <a:xfrm>
            <a:off x="7245350" y="1455737"/>
            <a:ext cx="603250" cy="565150"/>
          </a:xfrm>
          <a:prstGeom prst="ellipse">
            <a:avLst/>
          </a:prstGeom>
          <a:solidFill>
            <a:srgbClr val="FF006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2</a:t>
            </a:r>
            <a:endParaRPr/>
          </a:p>
        </p:txBody>
      </p:sp>
      <p:sp>
        <p:nvSpPr>
          <p:cNvPr id="197" name="Google Shape;197;p8"/>
          <p:cNvSpPr/>
          <p:nvPr/>
        </p:nvSpPr>
        <p:spPr>
          <a:xfrm>
            <a:off x="8235950" y="1936750"/>
            <a:ext cx="603250" cy="565150"/>
          </a:xfrm>
          <a:prstGeom prst="ellipse">
            <a:avLst/>
          </a:prstGeom>
          <a:solidFill>
            <a:srgbClr val="92D05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3</a:t>
            </a:r>
            <a:endParaRPr/>
          </a:p>
        </p:txBody>
      </p:sp>
      <p:sp>
        <p:nvSpPr>
          <p:cNvPr id="198" name="Google Shape;198;p8"/>
          <p:cNvSpPr/>
          <p:nvPr/>
        </p:nvSpPr>
        <p:spPr>
          <a:xfrm>
            <a:off x="552450" y="2789237"/>
            <a:ext cx="603250" cy="565150"/>
          </a:xfrm>
          <a:prstGeom prst="ellipse">
            <a:avLst/>
          </a:prstGeom>
          <a:solidFill>
            <a:srgbClr val="FFC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4</a:t>
            </a:r>
            <a:endParaRPr/>
          </a:p>
        </p:txBody>
      </p:sp>
      <p:sp>
        <p:nvSpPr>
          <p:cNvPr id="199" name="Google Shape;199;p8"/>
          <p:cNvSpPr/>
          <p:nvPr/>
        </p:nvSpPr>
        <p:spPr>
          <a:xfrm>
            <a:off x="8534400" y="6477000"/>
            <a:ext cx="609600" cy="381000"/>
          </a:xfrm>
          <a:custGeom>
            <a:rect b="b" l="l" r="r" t="t"/>
            <a:pathLst>
              <a:path extrusionOk="0" h="120000" w="120000">
                <a:moveTo>
                  <a:pt x="0" y="0"/>
                </a:moveTo>
                <a:lnTo>
                  <a:pt x="120000" y="0"/>
                </a:lnTo>
                <a:lnTo>
                  <a:pt x="120000" y="120000"/>
                </a:lnTo>
                <a:lnTo>
                  <a:pt x="0" y="120000"/>
                </a:lnTo>
                <a:close/>
                <a:moveTo>
                  <a:pt x="74063" y="60000"/>
                </a:moveTo>
                <a:lnTo>
                  <a:pt x="31875" y="15000"/>
                </a:lnTo>
                <a:lnTo>
                  <a:pt x="31875" y="105000"/>
                </a:lnTo>
                <a:close/>
                <a:moveTo>
                  <a:pt x="81094" y="15000"/>
                </a:moveTo>
                <a:lnTo>
                  <a:pt x="88125" y="15000"/>
                </a:lnTo>
                <a:lnTo>
                  <a:pt x="88125" y="105000"/>
                </a:lnTo>
                <a:lnTo>
                  <a:pt x="81094" y="105000"/>
                </a:lnTo>
                <a:close/>
              </a:path>
              <a:path extrusionOk="0" fill="darken" h="120000" w="120000">
                <a:moveTo>
                  <a:pt x="74063" y="60000"/>
                </a:moveTo>
                <a:lnTo>
                  <a:pt x="31875" y="15000"/>
                </a:lnTo>
                <a:lnTo>
                  <a:pt x="31875" y="105000"/>
                </a:lnTo>
                <a:close/>
                <a:moveTo>
                  <a:pt x="81094" y="15000"/>
                </a:moveTo>
                <a:lnTo>
                  <a:pt x="88125" y="15000"/>
                </a:lnTo>
                <a:lnTo>
                  <a:pt x="88125" y="105000"/>
                </a:lnTo>
                <a:lnTo>
                  <a:pt x="81094" y="105000"/>
                </a:lnTo>
                <a:close/>
              </a:path>
              <a:path extrusionOk="0" fill="none" h="120000" w="120000">
                <a:moveTo>
                  <a:pt x="74063" y="60000"/>
                </a:moveTo>
                <a:lnTo>
                  <a:pt x="31875" y="105000"/>
                </a:lnTo>
                <a:lnTo>
                  <a:pt x="31875" y="15000"/>
                </a:lnTo>
                <a:close/>
                <a:moveTo>
                  <a:pt x="81094" y="15000"/>
                </a:moveTo>
                <a:lnTo>
                  <a:pt x="88125" y="15000"/>
                </a:lnTo>
                <a:lnTo>
                  <a:pt x="88125" y="105000"/>
                </a:lnTo>
                <a:lnTo>
                  <a:pt x="81094" y="10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0" name="Google Shape;200;p8"/>
          <p:cNvSpPr txBox="1"/>
          <p:nvPr/>
        </p:nvSpPr>
        <p:spPr>
          <a:xfrm>
            <a:off x="1981200" y="76200"/>
            <a:ext cx="57150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Arial"/>
              <a:buNone/>
            </a:pPr>
            <a:r>
              <a:rPr b="1" i="0" lang="en-US" sz="2800" u="none">
                <a:solidFill>
                  <a:srgbClr val="0000CC"/>
                </a:solidFill>
                <a:latin typeface="Arial"/>
                <a:ea typeface="Arial"/>
                <a:cs typeface="Arial"/>
                <a:sym typeface="Arial"/>
              </a:rPr>
              <a:t>TRÒ CHƠI VÒNG QUAY KÌ DIỆU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6"/>
                                        </p:tgtEl>
                                      </p:cBhvr>
                                    </p:animEffect>
                                    <p:set>
                                      <p:cBhvr>
                                        <p:cTn dur="1" fill="hold">
                                          <p:stCondLst>
                                            <p:cond delay="500"/>
                                          </p:stCondLst>
                                        </p:cTn>
                                        <p:tgtEl>
                                          <p:spTgt spid="1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7"/>
                                        </p:tgtEl>
                                      </p:cBhvr>
                                    </p:animEffect>
                                    <p:set>
                                      <p:cBhvr>
                                        <p:cTn dur="1" fill="hold">
                                          <p:stCondLst>
                                            <p:cond delay="500"/>
                                          </p:stCondLst>
                                        </p:cTn>
                                        <p:tgtEl>
                                          <p:spTgt spid="1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8">
                                            <p:txEl>
                                              <p:pRg end="0" st="0"/>
                                            </p:txEl>
                                          </p:spTgt>
                                        </p:tgtEl>
                                      </p:cBhvr>
                                    </p:animEffect>
                                    <p:set>
                                      <p:cBhvr>
                                        <p:cTn dur="1" fill="hold">
                                          <p:stCondLst>
                                            <p:cond delay="500"/>
                                          </p:stCondLst>
                                        </p:cTn>
                                        <p:tgtEl>
                                          <p:spTgt spid="198">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98"/>
                                        </p:tgtEl>
                                      </p:cBhvr>
                                    </p:animEffect>
                                    <p:set>
                                      <p:cBhvr>
                                        <p:cTn dur="1" fill="hold">
                                          <p:stCondLst>
                                            <p:cond delay="500"/>
                                          </p:stCondLst>
                                        </p:cTn>
                                        <p:tgtEl>
                                          <p:spTgt spid="1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9"/>
          <p:cNvSpPr/>
          <p:nvPr/>
        </p:nvSpPr>
        <p:spPr>
          <a:xfrm>
            <a:off x="8534400" y="6400800"/>
            <a:ext cx="609600" cy="457200"/>
          </a:xfrm>
          <a:custGeom>
            <a:rect b="b" l="l" r="r" t="t"/>
            <a:pathLst>
              <a:path extrusionOk="0" h="120000" w="120000">
                <a:moveTo>
                  <a:pt x="0" y="0"/>
                </a:moveTo>
                <a:lnTo>
                  <a:pt x="120000" y="0"/>
                </a:lnTo>
                <a:lnTo>
                  <a:pt x="120000" y="120000"/>
                </a:lnTo>
                <a:lnTo>
                  <a:pt x="0" y="120000"/>
                </a:lnTo>
                <a:close/>
                <a:moveTo>
                  <a:pt x="43125" y="60000"/>
                </a:moveTo>
                <a:lnTo>
                  <a:pt x="93750" y="15000"/>
                </a:lnTo>
                <a:lnTo>
                  <a:pt x="93750" y="105000"/>
                </a:lnTo>
                <a:close/>
                <a:moveTo>
                  <a:pt x="34687" y="15000"/>
                </a:moveTo>
                <a:lnTo>
                  <a:pt x="26250" y="15000"/>
                </a:lnTo>
                <a:lnTo>
                  <a:pt x="26250" y="105000"/>
                </a:lnTo>
                <a:lnTo>
                  <a:pt x="34687" y="105000"/>
                </a:lnTo>
                <a:close/>
              </a:path>
              <a:path extrusionOk="0" fill="darken" h="120000" w="120000">
                <a:moveTo>
                  <a:pt x="43125" y="60000"/>
                </a:moveTo>
                <a:lnTo>
                  <a:pt x="93750" y="15000"/>
                </a:lnTo>
                <a:lnTo>
                  <a:pt x="93750" y="105000"/>
                </a:lnTo>
                <a:close/>
                <a:moveTo>
                  <a:pt x="34687" y="15000"/>
                </a:moveTo>
                <a:lnTo>
                  <a:pt x="26250" y="15000"/>
                </a:lnTo>
                <a:lnTo>
                  <a:pt x="26250" y="105000"/>
                </a:lnTo>
                <a:lnTo>
                  <a:pt x="34687" y="105000"/>
                </a:lnTo>
                <a:close/>
              </a:path>
              <a:path extrusionOk="0" fill="none" h="120000" w="120000">
                <a:moveTo>
                  <a:pt x="43125" y="60000"/>
                </a:moveTo>
                <a:lnTo>
                  <a:pt x="93750" y="15000"/>
                </a:lnTo>
                <a:lnTo>
                  <a:pt x="93750" y="105000"/>
                </a:lnTo>
                <a:close/>
                <a:moveTo>
                  <a:pt x="34687" y="15000"/>
                </a:moveTo>
                <a:lnTo>
                  <a:pt x="34687" y="105000"/>
                </a:lnTo>
                <a:lnTo>
                  <a:pt x="26250" y="105000"/>
                </a:lnTo>
                <a:lnTo>
                  <a:pt x="26250" y="15000"/>
                </a:lnTo>
                <a:close/>
              </a:path>
              <a:path extrusionOk="0" fill="none" h="120000" w="120000">
                <a:moveTo>
                  <a:pt x="0" y="0"/>
                </a:moveTo>
                <a:lnTo>
                  <a:pt x="120000" y="0"/>
                </a:lnTo>
                <a:lnTo>
                  <a:pt x="120000" y="120000"/>
                </a:lnTo>
                <a:lnTo>
                  <a:pt x="0" y="120000"/>
                </a:lnTo>
                <a:close/>
              </a:path>
            </a:pathLst>
          </a:cu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6" name="Google Shape;206;p9"/>
          <p:cNvSpPr txBox="1"/>
          <p:nvPr/>
        </p:nvSpPr>
        <p:spPr>
          <a:xfrm>
            <a:off x="233362" y="1143000"/>
            <a:ext cx="8686800" cy="17541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Câu 2. Bài TĐN số 2 được viết ở giọng la thứ với giai điệu tha thiết,trữ tình đậm nét I-ta-li-a ? Hãy nói tên bài và nhóm em hãy đọc bài TĐN số 2 ?</a:t>
            </a:r>
            <a:endParaRPr/>
          </a:p>
        </p:txBody>
      </p:sp>
      <p:sp>
        <p:nvSpPr>
          <p:cNvPr id="207" name="Google Shape;207;p9"/>
          <p:cNvSpPr txBox="1"/>
          <p:nvPr/>
        </p:nvSpPr>
        <p:spPr>
          <a:xfrm>
            <a:off x="381000" y="3505200"/>
            <a:ext cx="83058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Câu trả lời : “Trở về Su-ri-en-tô”</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1000"/>
                                        <p:tgtEl>
                                          <p:spTgt spid="20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descr="0080" id="212" name="Google Shape;212;p10"/>
          <p:cNvPicPr preferRelativeResize="0"/>
          <p:nvPr/>
        </p:nvPicPr>
        <p:blipFill rotWithShape="1">
          <a:blip r:embed="rId3">
            <a:alphaModFix/>
          </a:blip>
          <a:srcRect b="0" l="0" r="0" t="0"/>
          <a:stretch/>
        </p:blipFill>
        <p:spPr>
          <a:xfrm>
            <a:off x="8001000" y="0"/>
            <a:ext cx="1143000" cy="1600200"/>
          </a:xfrm>
          <a:prstGeom prst="rect">
            <a:avLst/>
          </a:prstGeom>
          <a:noFill/>
          <a:ln>
            <a:noFill/>
          </a:ln>
        </p:spPr>
      </p:pic>
      <p:sp>
        <p:nvSpPr>
          <p:cNvPr id="213" name="Google Shape;213;p10"/>
          <p:cNvSpPr/>
          <p:nvPr/>
        </p:nvSpPr>
        <p:spPr>
          <a:xfrm>
            <a:off x="8915400" y="0"/>
            <a:ext cx="228600" cy="762000"/>
          </a:xfrm>
          <a:prstGeom prst="rect">
            <a:avLst/>
          </a:prstGeom>
        </p:spPr>
        <p:txBody>
          <a:bodyPr>
            <a:prstTxWarp prst="textPlain"/>
          </a:bodyPr>
          <a:lstStyle/>
          <a:p>
            <a:pPr lvl="0" algn="l"/>
            <a:r>
              <a:rPr b="0" i="0">
                <a:ln cap="flat" cmpd="sng" w="9525">
                  <a:solidFill>
                    <a:srgbClr val="FF00FF"/>
                  </a:solidFill>
                  <a:prstDash val="solid"/>
                  <a:miter lim="800000"/>
                  <a:headEnd len="sm" w="sm" type="none"/>
                  <a:tailEnd len="sm" w="sm" type="none"/>
                </a:ln>
                <a:solidFill>
                  <a:srgbClr val="FF00FF"/>
                </a:solidFill>
                <a:latin typeface="Times New Roman"/>
              </a:rPr>
              <a:t>M T </a:t>
            </a:r>
          </a:p>
        </p:txBody>
      </p:sp>
      <p:pic>
        <p:nvPicPr>
          <p:cNvPr descr="MUSIC3.WMF" id="214" name="Google Shape;214;p10"/>
          <p:cNvPicPr preferRelativeResize="0"/>
          <p:nvPr/>
        </p:nvPicPr>
        <p:blipFill rotWithShape="1">
          <a:blip r:embed="rId4">
            <a:alphaModFix/>
          </a:blip>
          <a:srcRect b="0" l="0" r="0" t="0"/>
          <a:stretch/>
        </p:blipFill>
        <p:spPr>
          <a:xfrm>
            <a:off x="2445849" y="4728456"/>
            <a:ext cx="4634086" cy="1053740"/>
          </a:xfrm>
          <a:prstGeom prst="rect">
            <a:avLst/>
          </a:prstGeom>
          <a:noFill/>
          <a:ln>
            <a:noFill/>
          </a:ln>
        </p:spPr>
      </p:pic>
      <p:pic>
        <p:nvPicPr>
          <p:cNvPr descr="1314020621_L8%20TDN1%20TRO%20VE%20SU-RI-EN-TO" id="215" name="Google Shape;215;p10"/>
          <p:cNvPicPr preferRelativeResize="0"/>
          <p:nvPr/>
        </p:nvPicPr>
        <p:blipFill rotWithShape="1">
          <a:blip r:embed="rId5">
            <a:alphaModFix/>
          </a:blip>
          <a:srcRect b="0" l="0" r="0" t="0"/>
          <a:stretch/>
        </p:blipFill>
        <p:spPr>
          <a:xfrm>
            <a:off x="0" y="0"/>
            <a:ext cx="9144000" cy="6400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2012-01-08T04:18:47Z</dcterms:created>
  <dc:creator>QTrang</dc:creator>
</cp:coreProperties>
</file>

<file path=docProps/custom.xml><?xml version="1.0" encoding="utf-8"?>
<Properties xmlns="http://schemas.openxmlformats.org/officeDocument/2006/custom-properties" xmlns:vt="http://schemas.openxmlformats.org/officeDocument/2006/docPropsVTypes"/>
</file>